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60" r:id="rId7"/>
    <p:sldId id="257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58" r:id="rId1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43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5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5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5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1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4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3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3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1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DF69-FFB1-4D3A-9D8C-5887E7967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41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4/14/2025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 fontScale="90000"/>
          </a:bodyPr>
          <a:lstStyle/>
          <a:p>
            <a:r>
              <a:rPr lang="en-US" sz="6600" cap="none" dirty="0" err="1">
                <a:solidFill>
                  <a:srgbClr val="002060"/>
                </a:solidFill>
              </a:rPr>
              <a:t>Dukungan</a:t>
            </a:r>
            <a:r>
              <a:rPr lang="en-US" sz="6600" cap="none" dirty="0">
                <a:solidFill>
                  <a:srgbClr val="002060"/>
                </a:solidFill>
              </a:rPr>
              <a:t> </a:t>
            </a:r>
            <a:r>
              <a:rPr lang="en-US" sz="6600" cap="none" dirty="0" err="1">
                <a:solidFill>
                  <a:srgbClr val="002060"/>
                </a:solidFill>
              </a:rPr>
              <a:t>Pemerintah</a:t>
            </a:r>
            <a:r>
              <a:rPr lang="en-US" sz="6600" cap="none" dirty="0">
                <a:solidFill>
                  <a:srgbClr val="002060"/>
                </a:solidFill>
              </a:rPr>
              <a:t> </a:t>
            </a:r>
            <a:r>
              <a:rPr lang="en-US" sz="6600" cap="none" dirty="0" err="1">
                <a:solidFill>
                  <a:srgbClr val="002060"/>
                </a:solidFill>
              </a:rPr>
              <a:t>untuk</a:t>
            </a:r>
            <a:r>
              <a:rPr lang="en-US" sz="6600" cap="none" dirty="0">
                <a:solidFill>
                  <a:srgbClr val="002060"/>
                </a:solidFill>
              </a:rPr>
              <a:t> CU Abadi – </a:t>
            </a:r>
            <a:r>
              <a:rPr lang="en-US" sz="6600" cap="none" dirty="0" err="1">
                <a:solidFill>
                  <a:srgbClr val="002060"/>
                </a:solidFill>
              </a:rPr>
              <a:t>Pemulihan</a:t>
            </a:r>
            <a:r>
              <a:rPr lang="en-US" sz="6600" cap="none" dirty="0">
                <a:solidFill>
                  <a:srgbClr val="002060"/>
                </a:solidFill>
              </a:rPr>
              <a:t> Ekonomi Regional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Disampaikan</a:t>
            </a:r>
            <a:r>
              <a:rPr lang="en-US" sz="2000" dirty="0">
                <a:solidFill>
                  <a:srgbClr val="C00000"/>
                </a:solidFill>
              </a:rPr>
              <a:t> oleh </a:t>
            </a:r>
            <a:r>
              <a:rPr lang="en-US" sz="2000" dirty="0" err="1">
                <a:solidFill>
                  <a:srgbClr val="C00000"/>
                </a:solidFill>
              </a:rPr>
              <a:t>Ratanuli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Gultom</a:t>
            </a:r>
            <a:r>
              <a:rPr lang="en-US" sz="2000" dirty="0">
                <a:solidFill>
                  <a:srgbClr val="C00000"/>
                </a:solidFill>
              </a:rPr>
              <a:t> di </a:t>
            </a:r>
            <a:r>
              <a:rPr lang="en-US" sz="2000" dirty="0" err="1">
                <a:solidFill>
                  <a:srgbClr val="C00000"/>
                </a:solidFill>
              </a:rPr>
              <a:t>depan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Koperindak</a:t>
            </a:r>
            <a:r>
              <a:rPr lang="en-US" sz="2000" dirty="0">
                <a:solidFill>
                  <a:srgbClr val="C00000"/>
                </a:solidFill>
              </a:rPr>
              <a:t> Toba </a:t>
            </a:r>
            <a:r>
              <a:rPr lang="en-US" sz="2000" dirty="0" err="1">
                <a:solidFill>
                  <a:srgbClr val="C00000"/>
                </a:solidFill>
              </a:rPr>
              <a:t>Samosir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78382" y="256540"/>
            <a:ext cx="6492855" cy="299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0CD66-9A00-0570-5F85-D672650F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840" y="5196840"/>
            <a:ext cx="166116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9964882" cy="1356360"/>
          </a:xfrm>
        </p:spPr>
        <p:txBody>
          <a:bodyPr>
            <a:noAutofit/>
          </a:bodyPr>
          <a:lstStyle/>
          <a:p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Contoh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Kasus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: CU di Bali yang </a:t>
            </a:r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Dibantu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Pemerintah</a:t>
            </a:r>
            <a:br>
              <a:rPr lang="en-ID" b="1" dirty="0"/>
            </a:br>
            <a:endParaRPr lang="en-ID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D5D88-0126-4094-C379-4FDC4D86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34" y="280553"/>
            <a:ext cx="1111829" cy="111182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04ED7-1C73-0136-E13D-09291660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6" y="1551963"/>
            <a:ext cx="10717634" cy="4832059"/>
          </a:xfrm>
        </p:spPr>
        <p:txBody>
          <a:bodyPr>
            <a:normAutofit lnSpcReduction="10000"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1. CU </a:t>
            </a:r>
            <a:r>
              <a:rPr lang="en-ID" b="1" dirty="0" err="1">
                <a:solidFill>
                  <a:srgbClr val="002060"/>
                </a:solidFill>
              </a:rPr>
              <a:t>Keling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Kumang</a:t>
            </a:r>
            <a:r>
              <a:rPr lang="en-ID" b="1" dirty="0">
                <a:solidFill>
                  <a:srgbClr val="002060"/>
                </a:solidFill>
              </a:rPr>
              <a:t> (Bali &amp; NTT)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C00000"/>
                </a:solidFill>
              </a:rPr>
              <a:t>Latar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Belakang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Krisis</a:t>
            </a:r>
            <a:r>
              <a:rPr lang="en-ID" b="1" dirty="0">
                <a:solidFill>
                  <a:srgbClr val="C00000"/>
                </a:solidFill>
              </a:rPr>
              <a:t>:</a:t>
            </a:r>
            <a:endParaRPr lang="en-ID" dirty="0">
              <a:solidFill>
                <a:srgbClr val="C00000"/>
              </a:solidFill>
            </a:endParaRPr>
          </a:p>
          <a:p>
            <a:pPr marL="1017270" lvl="2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Terdampak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pandemi</a:t>
            </a:r>
            <a:r>
              <a:rPr lang="en-ID" dirty="0">
                <a:solidFill>
                  <a:srgbClr val="002060"/>
                </a:solidFill>
              </a:rPr>
              <a:t> COVID-19, </a:t>
            </a:r>
            <a:r>
              <a:rPr lang="en-ID" dirty="0" err="1">
                <a:solidFill>
                  <a:srgbClr val="002060"/>
                </a:solidFill>
              </a:rPr>
              <a:t>terutama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sektor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pariwisata</a:t>
            </a:r>
            <a:r>
              <a:rPr lang="en-ID" dirty="0">
                <a:solidFill>
                  <a:srgbClr val="002060"/>
                </a:solidFill>
              </a:rPr>
              <a:t> (</a:t>
            </a:r>
            <a:r>
              <a:rPr lang="en-ID" dirty="0" err="1">
                <a:solidFill>
                  <a:srgbClr val="002060"/>
                </a:solidFill>
              </a:rPr>
              <a:t>anggota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banyak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bekerja</a:t>
            </a:r>
            <a:r>
              <a:rPr lang="en-ID" dirty="0">
                <a:solidFill>
                  <a:srgbClr val="002060"/>
                </a:solidFill>
              </a:rPr>
              <a:t> di hotel &amp; UMKM).</a:t>
            </a:r>
          </a:p>
          <a:p>
            <a:pPr marL="1017270" lvl="2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Penurunan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likuiditas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akibat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penarikan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simpanan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massal</a:t>
            </a:r>
            <a:r>
              <a:rPr lang="en-ID" dirty="0">
                <a:solidFill>
                  <a:srgbClr val="002060"/>
                </a:solidFill>
              </a:rPr>
              <a:t> oleh </a:t>
            </a:r>
            <a:r>
              <a:rPr lang="en-ID" dirty="0" err="1">
                <a:solidFill>
                  <a:srgbClr val="002060"/>
                </a:solidFill>
              </a:rPr>
              <a:t>anggota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C00000"/>
                </a:solidFill>
              </a:rPr>
              <a:t>Bantuan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Pemerintah</a:t>
            </a:r>
            <a:r>
              <a:rPr lang="en-ID" b="1" dirty="0">
                <a:solidFill>
                  <a:srgbClr val="C00000"/>
                </a:solidFill>
              </a:rPr>
              <a:t>:</a:t>
            </a:r>
            <a:endParaRPr lang="en-ID" dirty="0">
              <a:solidFill>
                <a:srgbClr val="C00000"/>
              </a:solidFill>
            </a:endParaRPr>
          </a:p>
          <a:p>
            <a:pPr marL="1017270" lvl="2" indent="-285750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002060"/>
                </a:solidFill>
              </a:rPr>
              <a:t>Melalui</a:t>
            </a:r>
            <a:r>
              <a:rPr lang="en-ID" b="1" dirty="0">
                <a:solidFill>
                  <a:srgbClr val="002060"/>
                </a:solidFill>
              </a:rPr>
              <a:t> Program </a:t>
            </a:r>
            <a:r>
              <a:rPr lang="en-ID" b="1" dirty="0" err="1">
                <a:solidFill>
                  <a:srgbClr val="002060"/>
                </a:solidFill>
              </a:rPr>
              <a:t>Kemenkop</a:t>
            </a:r>
            <a:r>
              <a:rPr lang="en-ID" b="1" dirty="0">
                <a:solidFill>
                  <a:srgbClr val="002060"/>
                </a:solidFill>
              </a:rPr>
              <a:t> UKM</a:t>
            </a:r>
            <a:r>
              <a:rPr lang="en-ID" dirty="0">
                <a:solidFill>
                  <a:srgbClr val="002060"/>
                </a:solidFill>
              </a:rPr>
              <a:t> (2020–2021):</a:t>
            </a:r>
          </a:p>
          <a:p>
            <a:pPr marL="1417320" lvl="3" indent="-22860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Akses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b="1" dirty="0">
                <a:solidFill>
                  <a:srgbClr val="002060"/>
                </a:solidFill>
              </a:rPr>
              <a:t>program </a:t>
            </a:r>
            <a:r>
              <a:rPr lang="en-ID" b="1" dirty="0" err="1">
                <a:solidFill>
                  <a:srgbClr val="002060"/>
                </a:solidFill>
              </a:rPr>
              <a:t>restrukturisasi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kredit</a:t>
            </a:r>
            <a:r>
              <a:rPr lang="en-ID" dirty="0">
                <a:solidFill>
                  <a:srgbClr val="002060"/>
                </a:solidFill>
              </a:rPr>
              <a:t> dan </a:t>
            </a:r>
            <a:r>
              <a:rPr lang="en-ID" b="1" dirty="0" err="1">
                <a:solidFill>
                  <a:srgbClr val="002060"/>
                </a:solidFill>
              </a:rPr>
              <a:t>pinjaman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lunak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dari</a:t>
            </a:r>
            <a:r>
              <a:rPr lang="en-ID" dirty="0">
                <a:solidFill>
                  <a:srgbClr val="002060"/>
                </a:solidFill>
              </a:rPr>
              <a:t> LPDB (Lembaga </a:t>
            </a:r>
            <a:r>
              <a:rPr lang="en-ID" dirty="0" err="1">
                <a:solidFill>
                  <a:srgbClr val="002060"/>
                </a:solidFill>
              </a:rPr>
              <a:t>Pengelola</a:t>
            </a:r>
            <a:r>
              <a:rPr lang="en-ID" dirty="0">
                <a:solidFill>
                  <a:srgbClr val="002060"/>
                </a:solidFill>
              </a:rPr>
              <a:t> Dana </a:t>
            </a:r>
            <a:r>
              <a:rPr lang="en-ID" dirty="0" err="1">
                <a:solidFill>
                  <a:srgbClr val="002060"/>
                </a:solidFill>
              </a:rPr>
              <a:t>Bergulir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Koperasi</a:t>
            </a:r>
            <a:r>
              <a:rPr lang="en-ID" dirty="0">
                <a:solidFill>
                  <a:srgbClr val="002060"/>
                </a:solidFill>
              </a:rPr>
              <a:t>, UKM, dan Perusahaan Nasional).</a:t>
            </a:r>
          </a:p>
          <a:p>
            <a:pPr marL="1417320" lvl="3" indent="-22860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Pendampingan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teknis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dari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b="1" dirty="0">
                <a:solidFill>
                  <a:srgbClr val="002060"/>
                </a:solidFill>
              </a:rPr>
              <a:t>Dinas </a:t>
            </a:r>
            <a:r>
              <a:rPr lang="en-ID" b="1" dirty="0" err="1">
                <a:solidFill>
                  <a:srgbClr val="002060"/>
                </a:solidFill>
              </a:rPr>
              <a:t>Koperasi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Provinsi</a:t>
            </a:r>
            <a:r>
              <a:rPr lang="en-ID" b="1" dirty="0">
                <a:solidFill>
                  <a:srgbClr val="002060"/>
                </a:solidFill>
              </a:rPr>
              <a:t> Bali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pPr marL="1017270" lvl="2" indent="-285750">
              <a:buFont typeface="Arial" panose="020B0604020202020204" pitchFamily="34" charset="0"/>
              <a:buChar char="•"/>
            </a:pPr>
            <a:r>
              <a:rPr lang="en-ID" b="1" dirty="0">
                <a:solidFill>
                  <a:srgbClr val="002060"/>
                </a:solidFill>
              </a:rPr>
              <a:t>Hasil:</a:t>
            </a:r>
            <a:r>
              <a:rPr lang="en-ID" dirty="0">
                <a:solidFill>
                  <a:srgbClr val="002060"/>
                </a:solidFill>
              </a:rPr>
              <a:t> CU </a:t>
            </a:r>
            <a:r>
              <a:rPr lang="en-ID" dirty="0" err="1">
                <a:solidFill>
                  <a:srgbClr val="002060"/>
                </a:solidFill>
              </a:rPr>
              <a:t>bisa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kembali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beroperasi</a:t>
            </a:r>
            <a:r>
              <a:rPr lang="en-ID" dirty="0">
                <a:solidFill>
                  <a:srgbClr val="002060"/>
                </a:solidFill>
              </a:rPr>
              <a:t> dan </a:t>
            </a:r>
            <a:r>
              <a:rPr lang="en-ID" dirty="0" err="1">
                <a:solidFill>
                  <a:srgbClr val="002060"/>
                </a:solidFill>
              </a:rPr>
              <a:t>menyalurkan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kredit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kepada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anggota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r>
              <a:rPr lang="en-ID" b="1" dirty="0">
                <a:solidFill>
                  <a:srgbClr val="002060"/>
                </a:solidFill>
              </a:rPr>
              <a:t>2. Lembaga </a:t>
            </a:r>
            <a:r>
              <a:rPr lang="en-ID" b="1" dirty="0" err="1">
                <a:solidFill>
                  <a:srgbClr val="002060"/>
                </a:solidFill>
              </a:rPr>
              <a:t>Perkreditan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Desa</a:t>
            </a:r>
            <a:r>
              <a:rPr lang="en-ID" b="1" dirty="0">
                <a:solidFill>
                  <a:srgbClr val="002060"/>
                </a:solidFill>
              </a:rPr>
              <a:t> (LPD) di Bali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C00000"/>
                </a:solidFill>
              </a:rPr>
              <a:t>Bukan</a:t>
            </a:r>
            <a:r>
              <a:rPr lang="en-ID" b="1" dirty="0">
                <a:solidFill>
                  <a:srgbClr val="C00000"/>
                </a:solidFill>
              </a:rPr>
              <a:t> CU, </a:t>
            </a:r>
            <a:r>
              <a:rPr lang="en-ID" b="1" dirty="0" err="1">
                <a:solidFill>
                  <a:srgbClr val="C00000"/>
                </a:solidFill>
              </a:rPr>
              <a:t>tetapi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mirip</a:t>
            </a:r>
            <a:r>
              <a:rPr lang="en-ID" b="1" dirty="0">
                <a:solidFill>
                  <a:srgbClr val="C00000"/>
                </a:solidFill>
              </a:rPr>
              <a:t>: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>
                <a:solidFill>
                  <a:srgbClr val="002060"/>
                </a:solidFill>
              </a:rPr>
              <a:t>LPD </a:t>
            </a:r>
            <a:r>
              <a:rPr lang="en-ID" dirty="0" err="1">
                <a:solidFill>
                  <a:srgbClr val="002060"/>
                </a:solidFill>
              </a:rPr>
              <a:t>adalah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lembaga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keuangan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desa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adat</a:t>
            </a:r>
            <a:r>
              <a:rPr lang="en-ID" dirty="0">
                <a:solidFill>
                  <a:srgbClr val="002060"/>
                </a:solidFill>
              </a:rPr>
              <a:t> Bali yang juga </a:t>
            </a:r>
            <a:r>
              <a:rPr lang="en-ID" dirty="0" err="1">
                <a:solidFill>
                  <a:srgbClr val="002060"/>
                </a:solidFill>
              </a:rPr>
              <a:t>pernah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mendapat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bantuan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likuiditas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dari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Pemprov</a:t>
            </a:r>
            <a:r>
              <a:rPr lang="en-ID" b="1" dirty="0">
                <a:solidFill>
                  <a:srgbClr val="002060"/>
                </a:solidFill>
              </a:rPr>
              <a:t> Bali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saat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krisis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rgbClr val="C00000"/>
                </a:solidFill>
              </a:rPr>
              <a:t>Contoh</a:t>
            </a:r>
            <a:r>
              <a:rPr lang="en-ID" b="1" dirty="0">
                <a:solidFill>
                  <a:srgbClr val="C00000"/>
                </a:solidFill>
              </a:rPr>
              <a:t>: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Selama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pandemi</a:t>
            </a:r>
            <a:r>
              <a:rPr lang="en-ID" dirty="0">
                <a:solidFill>
                  <a:srgbClr val="002060"/>
                </a:solidFill>
              </a:rPr>
              <a:t>, </a:t>
            </a:r>
            <a:r>
              <a:rPr lang="en-ID" dirty="0" err="1">
                <a:solidFill>
                  <a:srgbClr val="002060"/>
                </a:solidFill>
              </a:rPr>
              <a:t>Pemprov</a:t>
            </a:r>
            <a:r>
              <a:rPr lang="en-ID" dirty="0">
                <a:solidFill>
                  <a:srgbClr val="002060"/>
                </a:solidFill>
              </a:rPr>
              <a:t> Bali </a:t>
            </a:r>
            <a:r>
              <a:rPr lang="en-ID" dirty="0" err="1">
                <a:solidFill>
                  <a:srgbClr val="002060"/>
                </a:solidFill>
              </a:rPr>
              <a:t>memberikan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b="1" dirty="0">
                <a:solidFill>
                  <a:srgbClr val="002060"/>
                </a:solidFill>
              </a:rPr>
              <a:t>stimulus </a:t>
            </a:r>
            <a:r>
              <a:rPr lang="en-ID" b="1" dirty="0" err="1">
                <a:solidFill>
                  <a:srgbClr val="002060"/>
                </a:solidFill>
              </a:rPr>
              <a:t>likuiditas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kepada</a:t>
            </a:r>
            <a:r>
              <a:rPr lang="en-ID" dirty="0">
                <a:solidFill>
                  <a:srgbClr val="002060"/>
                </a:solidFill>
              </a:rPr>
              <a:t> LPD </a:t>
            </a:r>
            <a:r>
              <a:rPr lang="en-ID" dirty="0" err="1">
                <a:solidFill>
                  <a:srgbClr val="002060"/>
                </a:solidFill>
              </a:rPr>
              <a:t>melalui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b="1" dirty="0">
                <a:solidFill>
                  <a:srgbClr val="002060"/>
                </a:solidFill>
              </a:rPr>
              <a:t>APBD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untuk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menjaga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stabilitas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keuangan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desa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785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6" r="29372"/>
          <a:stretch/>
        </p:blipFill>
        <p:spPr>
          <a:xfrm>
            <a:off x="408576" y="1091013"/>
            <a:ext cx="5122060" cy="447017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A526F-5AB8-E049-33B8-B30104E6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018" y="5999018"/>
            <a:ext cx="858981" cy="85898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797EBFE-AA98-3DB1-DB29-C19A05E2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6" y="661554"/>
            <a:ext cx="5116484" cy="137506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Dasar Hukum yang Relevan</a:t>
            </a:r>
            <a:endParaRPr lang="en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B5440-5A1E-3E3F-8731-C67A8B19D5A3}"/>
              </a:ext>
            </a:extLst>
          </p:cNvPr>
          <p:cNvSpPr txBox="1"/>
          <p:nvPr/>
        </p:nvSpPr>
        <p:spPr>
          <a:xfrm>
            <a:off x="6096000" y="2015837"/>
            <a:ext cx="5043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Peraturan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Menteri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Koperasi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No. 6/2020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tentang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Penanganan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Krisis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Koperasi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Peran LPDB (UU No. 6/2019)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memberikan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pinjaman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darurat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C2EE543D-A56C-FBDC-DDFA-BD6BD5D667AD}"/>
              </a:ext>
            </a:extLst>
          </p:cNvPr>
          <p:cNvSpPr txBox="1">
            <a:spLocks/>
          </p:cNvSpPr>
          <p:nvPr/>
        </p:nvSpPr>
        <p:spPr>
          <a:xfrm>
            <a:off x="5902036" y="3536370"/>
            <a:ext cx="5116484" cy="137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Bagaimana Menggunakan Referensi Ini?</a:t>
            </a:r>
            <a:endParaRPr lang="en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2FEE3B7-466C-ADDB-9F55-9551C2F6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C6849D2F-F130-EFBA-4A1B-918EBBB4F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Bagaimana Menggunakan Referensi Ini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7E7CA32F-6E38-91A3-3837-1FA2FCBDC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4A07A01-6C4C-A362-B7D8-90178DC6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8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Bagaimana Menggunakan Referensi Ini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B59E21-87B2-2087-164E-4F9170556015}"/>
              </a:ext>
            </a:extLst>
          </p:cNvPr>
          <p:cNvSpPr txBox="1"/>
          <p:nvPr/>
        </p:nvSpPr>
        <p:spPr>
          <a:xfrm>
            <a:off x="6113317" y="4714010"/>
            <a:ext cx="504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ID" b="1" dirty="0" err="1"/>
              <a:t>Pembanding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Tunjukkan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CU Abadi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 </a:t>
            </a:r>
            <a:r>
              <a:rPr lang="en-ID" b="1" dirty="0" err="1"/>
              <a:t>baru</a:t>
            </a:r>
            <a:r>
              <a:rPr lang="en-ID" dirty="0"/>
              <a:t> dan punya </a:t>
            </a:r>
            <a:r>
              <a:rPr lang="en-ID" dirty="0" err="1"/>
              <a:t>preseden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Tekanan</a:t>
            </a:r>
            <a:r>
              <a:rPr lang="en-ID" b="1" dirty="0"/>
              <a:t> Sosial:</a:t>
            </a:r>
            <a:r>
              <a:rPr lang="en-ID" dirty="0"/>
              <a:t> "Bali yang </a:t>
            </a:r>
            <a:r>
              <a:rPr lang="en-ID" dirty="0" err="1"/>
              <a:t>ekonominya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dibantu</a:t>
            </a:r>
            <a:r>
              <a:rPr lang="en-ID" dirty="0"/>
              <a:t>, </a:t>
            </a:r>
            <a:r>
              <a:rPr lang="en-ID" dirty="0" err="1"/>
              <a:t>apalagi</a:t>
            </a:r>
            <a:r>
              <a:rPr lang="en-ID" dirty="0"/>
              <a:t> Toba </a:t>
            </a:r>
            <a:r>
              <a:rPr lang="en-ID" dirty="0" err="1"/>
              <a:t>Samosir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terdampak</a:t>
            </a:r>
            <a:r>
              <a:rPr lang="en-ID" dirty="0"/>
              <a:t>!"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0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Seruan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kepada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Pemerintah</a:t>
            </a:r>
            <a:endParaRPr lang="en-ID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8" r="32738"/>
          <a:stretch/>
        </p:blipFill>
        <p:spPr>
          <a:xfrm>
            <a:off x="8094520" y="243840"/>
            <a:ext cx="3917373" cy="6377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D5D88-0126-4094-C379-4FDC4D86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9" y="243840"/>
            <a:ext cx="962893" cy="96289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04ED7-1C73-0136-E13D-09291660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693060" cy="40386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4000" b="1" dirty="0">
                <a:solidFill>
                  <a:srgbClr val="002060"/>
                </a:solidFill>
              </a:rPr>
              <a:t>“</a:t>
            </a:r>
            <a:r>
              <a:rPr lang="en-ID" sz="4000" b="1" dirty="0" err="1">
                <a:solidFill>
                  <a:srgbClr val="002060"/>
                </a:solidFill>
              </a:rPr>
              <a:t>Menyelamatkan</a:t>
            </a:r>
            <a:r>
              <a:rPr lang="en-ID" sz="4000" b="1" dirty="0">
                <a:solidFill>
                  <a:srgbClr val="002060"/>
                </a:solidFill>
              </a:rPr>
              <a:t> CU Abadi = </a:t>
            </a:r>
            <a:r>
              <a:rPr lang="en-ID" sz="4000" b="1" dirty="0" err="1">
                <a:solidFill>
                  <a:srgbClr val="002060"/>
                </a:solidFill>
              </a:rPr>
              <a:t>Menyelamatkan</a:t>
            </a:r>
            <a:r>
              <a:rPr lang="en-ID" sz="4000" b="1" dirty="0">
                <a:solidFill>
                  <a:srgbClr val="002060"/>
                </a:solidFill>
              </a:rPr>
              <a:t> Toba </a:t>
            </a:r>
            <a:r>
              <a:rPr lang="en-ID" sz="4000" b="1" dirty="0" err="1">
                <a:solidFill>
                  <a:srgbClr val="002060"/>
                </a:solidFill>
              </a:rPr>
              <a:t>Samosir</a:t>
            </a:r>
            <a:r>
              <a:rPr lang="en-ID" sz="4000" b="1" dirty="0">
                <a:solidFill>
                  <a:srgbClr val="002060"/>
                </a:solidFill>
              </a:rPr>
              <a:t>!”</a:t>
            </a:r>
            <a:endParaRPr lang="en-ID" sz="4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3400" b="1" dirty="0">
                <a:solidFill>
                  <a:schemeClr val="accent2">
                    <a:lumMod val="75000"/>
                  </a:schemeClr>
                </a:solidFill>
              </a:rPr>
              <a:t>Tindakan yang </a:t>
            </a:r>
            <a:r>
              <a:rPr lang="en-ID" sz="3400" b="1" dirty="0" err="1">
                <a:solidFill>
                  <a:schemeClr val="accent2">
                    <a:lumMod val="75000"/>
                  </a:schemeClr>
                </a:solidFill>
              </a:rPr>
              <a:t>dibutuhkan</a:t>
            </a:r>
            <a:r>
              <a:rPr lang="en-ID" sz="3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1017270" lvl="2" indent="-285750">
              <a:buFont typeface="Arial" panose="020B0604020202020204" pitchFamily="34" charset="0"/>
              <a:buChar char="•"/>
            </a:pPr>
            <a:r>
              <a:rPr lang="en-ID" sz="3400" dirty="0" err="1">
                <a:solidFill>
                  <a:srgbClr val="002060"/>
                </a:solidFill>
              </a:rPr>
              <a:t>Persetujuan</a:t>
            </a:r>
            <a:r>
              <a:rPr lang="en-ID" sz="3400" dirty="0">
                <a:solidFill>
                  <a:srgbClr val="002060"/>
                </a:solidFill>
              </a:rPr>
              <a:t> </a:t>
            </a:r>
            <a:r>
              <a:rPr lang="en-ID" sz="3400" dirty="0" err="1">
                <a:solidFill>
                  <a:srgbClr val="002060"/>
                </a:solidFill>
              </a:rPr>
              <a:t>cepat</a:t>
            </a:r>
            <a:r>
              <a:rPr lang="en-ID" sz="3400" dirty="0">
                <a:solidFill>
                  <a:srgbClr val="002060"/>
                </a:solidFill>
              </a:rPr>
              <a:t> </a:t>
            </a:r>
            <a:r>
              <a:rPr lang="en-ID" sz="3400" dirty="0" err="1">
                <a:solidFill>
                  <a:srgbClr val="002060"/>
                </a:solidFill>
              </a:rPr>
              <a:t>pinjaman</a:t>
            </a:r>
            <a:r>
              <a:rPr lang="en-ID" sz="3400" dirty="0">
                <a:solidFill>
                  <a:srgbClr val="002060"/>
                </a:solidFill>
              </a:rPr>
              <a:t> </a:t>
            </a:r>
            <a:r>
              <a:rPr lang="en-ID" sz="3400" dirty="0" err="1">
                <a:solidFill>
                  <a:srgbClr val="002060"/>
                </a:solidFill>
              </a:rPr>
              <a:t>lunak</a:t>
            </a:r>
            <a:r>
              <a:rPr lang="en-ID" sz="3400" dirty="0">
                <a:solidFill>
                  <a:srgbClr val="002060"/>
                </a:solidFill>
              </a:rPr>
              <a:t>.</a:t>
            </a:r>
          </a:p>
          <a:p>
            <a:pPr marL="1017270" lvl="2" indent="-285750">
              <a:buFont typeface="Arial" panose="020B0604020202020204" pitchFamily="34" charset="0"/>
              <a:buChar char="•"/>
            </a:pPr>
            <a:r>
              <a:rPr lang="en-ID" sz="3400" dirty="0" err="1">
                <a:solidFill>
                  <a:srgbClr val="002060"/>
                </a:solidFill>
              </a:rPr>
              <a:t>Pendampingan</a:t>
            </a:r>
            <a:r>
              <a:rPr lang="en-ID" sz="3400" dirty="0">
                <a:solidFill>
                  <a:srgbClr val="002060"/>
                </a:solidFill>
              </a:rPr>
              <a:t> </a:t>
            </a:r>
            <a:r>
              <a:rPr lang="en-ID" sz="3400" dirty="0" err="1">
                <a:solidFill>
                  <a:srgbClr val="002060"/>
                </a:solidFill>
              </a:rPr>
              <a:t>Koperindak</a:t>
            </a:r>
            <a:r>
              <a:rPr lang="en-ID" sz="3400" dirty="0">
                <a:solidFill>
                  <a:srgbClr val="002060"/>
                </a:solidFill>
              </a:rPr>
              <a:t> </a:t>
            </a:r>
            <a:r>
              <a:rPr lang="en-ID" sz="3400" dirty="0" err="1">
                <a:solidFill>
                  <a:srgbClr val="002060"/>
                </a:solidFill>
              </a:rPr>
              <a:t>dalam</a:t>
            </a:r>
            <a:r>
              <a:rPr lang="en-ID" sz="3400" dirty="0">
                <a:solidFill>
                  <a:srgbClr val="002060"/>
                </a:solidFill>
              </a:rPr>
              <a:t> </a:t>
            </a:r>
            <a:r>
              <a:rPr lang="en-ID" sz="3400" dirty="0" err="1">
                <a:solidFill>
                  <a:srgbClr val="002060"/>
                </a:solidFill>
              </a:rPr>
              <a:t>restrukturisasi</a:t>
            </a:r>
            <a:r>
              <a:rPr lang="en-ID" sz="3400" dirty="0"/>
              <a:t>.</a:t>
            </a:r>
          </a:p>
          <a:p>
            <a:pPr marL="45720" indent="0">
              <a:buNone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7376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19D98-75F6-354B-8AF8-0A465EE5D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b="9231"/>
          <a:stretch/>
        </p:blipFill>
        <p:spPr>
          <a:xfrm>
            <a:off x="9638952" y="3827538"/>
            <a:ext cx="2300178" cy="2782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17" y="2750820"/>
            <a:ext cx="9126663" cy="135636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Terimah</a:t>
            </a:r>
            <a:r>
              <a:rPr lang="en-US" sz="5400" b="1" dirty="0">
                <a:solidFill>
                  <a:srgbClr val="002060"/>
                </a:solidFill>
              </a:rPr>
              <a:t> Kasih</a:t>
            </a:r>
            <a:br>
              <a:rPr lang="en-US" sz="5400" b="1" dirty="0"/>
            </a:b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Bersama </a:t>
            </a:r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</a:rPr>
              <a:t>kita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 err="1">
                <a:solidFill>
                  <a:srgbClr val="002060"/>
                </a:solidFill>
              </a:rPr>
              <a:t>Ratnauli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Gultom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HP/WA: 081260858209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A21E1-9B4D-3603-E38E-A49DF20F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180" y="306058"/>
            <a:ext cx="1661160" cy="1661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8EC50A-674D-39E3-BA7C-DDE36EF0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2000250"/>
            <a:ext cx="2857500" cy="285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84EDA-BB88-A5D8-2878-1C982BFCB300}"/>
              </a:ext>
            </a:extLst>
          </p:cNvPr>
          <p:cNvSpPr txBox="1"/>
          <p:nvPr/>
        </p:nvSpPr>
        <p:spPr>
          <a:xfrm>
            <a:off x="707787" y="3073809"/>
            <a:ext cx="230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Mau download </a:t>
            </a:r>
            <a:r>
              <a:rPr lang="en-US" sz="2000" b="1" dirty="0" err="1"/>
              <a:t>presentasi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scan:</a:t>
            </a:r>
            <a:endParaRPr lang="en-ID" sz="2000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4EC581-2A97-0476-D4F2-9B42229226E4}"/>
              </a:ext>
            </a:extLst>
          </p:cNvPr>
          <p:cNvSpPr/>
          <p:nvPr/>
        </p:nvSpPr>
        <p:spPr>
          <a:xfrm>
            <a:off x="2893490" y="3188870"/>
            <a:ext cx="2097248" cy="673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39" y="609600"/>
            <a:ext cx="10981189" cy="1356360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“</a:t>
            </a:r>
            <a:r>
              <a:rPr lang="en-ID" sz="5800" b="1" dirty="0" err="1">
                <a:solidFill>
                  <a:srgbClr val="002060"/>
                </a:solidFill>
              </a:rPr>
              <a:t>Penyelamatan</a:t>
            </a:r>
            <a:r>
              <a:rPr lang="en-ID" sz="5800" b="1" dirty="0">
                <a:solidFill>
                  <a:srgbClr val="002060"/>
                </a:solidFill>
              </a:rPr>
              <a:t> CU Abadi – </a:t>
            </a:r>
            <a:r>
              <a:rPr lang="en-ID" sz="5800" b="1" dirty="0" err="1">
                <a:solidFill>
                  <a:srgbClr val="002060"/>
                </a:solidFill>
              </a:rPr>
              <a:t>Stabilisasi</a:t>
            </a:r>
            <a:r>
              <a:rPr lang="en-ID" sz="5800" b="1" dirty="0">
                <a:solidFill>
                  <a:srgbClr val="002060"/>
                </a:solidFill>
              </a:rPr>
              <a:t> Ekonomi </a:t>
            </a:r>
            <a:r>
              <a:rPr lang="en-ID" sz="5800" b="1" dirty="0" err="1">
                <a:solidFill>
                  <a:srgbClr val="002060"/>
                </a:solidFill>
              </a:rPr>
              <a:t>Kabupaten</a:t>
            </a:r>
            <a:r>
              <a:rPr lang="en-ID" sz="5800" b="1" dirty="0">
                <a:solidFill>
                  <a:srgbClr val="002060"/>
                </a:solidFill>
              </a:rPr>
              <a:t> Toba </a:t>
            </a:r>
            <a:r>
              <a:rPr lang="en-ID" sz="5800" b="1" dirty="0" err="1">
                <a:solidFill>
                  <a:srgbClr val="002060"/>
                </a:solidFill>
              </a:rPr>
              <a:t>Samosir</a:t>
            </a:r>
            <a:r>
              <a:rPr lang="en-ID" b="1" dirty="0"/>
              <a:t>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A21E1-9B4D-3603-E38E-A49DF20F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126" y="5798126"/>
            <a:ext cx="800097" cy="80009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F3D29-1223-C20F-232D-5F6B3CAE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4800" b="1" dirty="0">
                <a:solidFill>
                  <a:srgbClr val="FF0000"/>
                </a:solidFill>
              </a:rPr>
              <a:t>“</a:t>
            </a:r>
            <a:r>
              <a:rPr lang="en-ID" sz="4800" b="1" dirty="0" err="1">
                <a:solidFill>
                  <a:srgbClr val="FF0000"/>
                </a:solidFill>
              </a:rPr>
              <a:t>Pinjaman</a:t>
            </a:r>
            <a:r>
              <a:rPr lang="en-ID" sz="4800" b="1" dirty="0">
                <a:solidFill>
                  <a:srgbClr val="FF0000"/>
                </a:solidFill>
              </a:rPr>
              <a:t> </a:t>
            </a:r>
            <a:r>
              <a:rPr lang="en-ID" sz="4800" b="1" dirty="0" err="1">
                <a:solidFill>
                  <a:srgbClr val="FF0000"/>
                </a:solidFill>
              </a:rPr>
              <a:t>Lunak</a:t>
            </a:r>
            <a:r>
              <a:rPr lang="en-ID" sz="4800" b="1" dirty="0">
                <a:solidFill>
                  <a:srgbClr val="FF0000"/>
                </a:solidFill>
              </a:rPr>
              <a:t> 20 </a:t>
            </a:r>
            <a:r>
              <a:rPr lang="en-ID" sz="4800" b="1" dirty="0" err="1">
                <a:solidFill>
                  <a:srgbClr val="FF0000"/>
                </a:solidFill>
              </a:rPr>
              <a:t>Miliar</a:t>
            </a:r>
            <a:r>
              <a:rPr lang="en-ID" sz="4800" b="1" dirty="0">
                <a:solidFill>
                  <a:srgbClr val="FF0000"/>
                </a:solidFill>
              </a:rPr>
              <a:t> Rupiah </a:t>
            </a:r>
            <a:r>
              <a:rPr lang="en-ID" sz="4800" b="1" dirty="0" err="1">
                <a:solidFill>
                  <a:srgbClr val="FF0000"/>
                </a:solidFill>
              </a:rPr>
              <a:t>sebagai</a:t>
            </a:r>
            <a:r>
              <a:rPr lang="en-ID" sz="4800" b="1" dirty="0">
                <a:solidFill>
                  <a:srgbClr val="FF0000"/>
                </a:solidFill>
              </a:rPr>
              <a:t> Solusi </a:t>
            </a:r>
            <a:r>
              <a:rPr lang="en-ID" sz="4800" b="1" dirty="0" err="1">
                <a:solidFill>
                  <a:srgbClr val="FF0000"/>
                </a:solidFill>
              </a:rPr>
              <a:t>Krisis</a:t>
            </a:r>
            <a:r>
              <a:rPr lang="en-ID" sz="4800" b="1" dirty="0">
                <a:solidFill>
                  <a:srgbClr val="FF0000"/>
                </a:solidFill>
              </a:rPr>
              <a:t> </a:t>
            </a:r>
            <a:r>
              <a:rPr lang="en-ID" sz="4800" b="1" dirty="0" err="1">
                <a:solidFill>
                  <a:srgbClr val="FF0000"/>
                </a:solidFill>
              </a:rPr>
              <a:t>Likuiditas</a:t>
            </a:r>
            <a:r>
              <a:rPr lang="en-ID" sz="4800" b="1" dirty="0">
                <a:solidFill>
                  <a:srgbClr val="FF0000"/>
                </a:solidFill>
              </a:rPr>
              <a:t> </a:t>
            </a:r>
            <a:r>
              <a:rPr lang="en-ID" sz="4800" b="1" dirty="0" err="1">
                <a:solidFill>
                  <a:srgbClr val="FF0000"/>
                </a:solidFill>
              </a:rPr>
              <a:t>berdasarkan</a:t>
            </a:r>
            <a:r>
              <a:rPr lang="en-ID" sz="4800" b="1" dirty="0">
                <a:solidFill>
                  <a:srgbClr val="FF0000"/>
                </a:solidFill>
              </a:rPr>
              <a:t> Hukum Indonesia”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C6490-1719-44D5-F914-5C5DFE3D6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42" y="3969327"/>
            <a:ext cx="2526535" cy="2460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F46A38-2D7E-5328-23B3-20CF0B865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109" y="4076700"/>
            <a:ext cx="1933575" cy="2352675"/>
          </a:xfrm>
          <a:prstGeom prst="rect">
            <a:avLst/>
          </a:prstGeom>
        </p:spPr>
      </p:pic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4FCAC438-D70F-0A22-8453-6C8D821377C3}"/>
              </a:ext>
            </a:extLst>
          </p:cNvPr>
          <p:cNvSpPr/>
          <p:nvPr/>
        </p:nvSpPr>
        <p:spPr>
          <a:xfrm>
            <a:off x="4158318" y="4644736"/>
            <a:ext cx="3491345" cy="12676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03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8" b="1212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A526F-5AB8-E049-33B8-B30104E6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018" y="5999018"/>
            <a:ext cx="858981" cy="85898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797EBFE-AA98-3DB1-DB29-C19A05E2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6" y="609599"/>
            <a:ext cx="5116484" cy="1375065"/>
          </a:xfrm>
        </p:spPr>
        <p:txBody>
          <a:bodyPr>
            <a:normAutofit fontScale="90000"/>
          </a:bodyPr>
          <a:lstStyle/>
          <a:p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Krisis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accent2">
                    <a:lumMod val="75000"/>
                  </a:schemeClr>
                </a:solidFill>
              </a:rPr>
              <a:t>Dihadapi</a:t>
            </a:r>
            <a:r>
              <a:rPr lang="en-ID" b="1" dirty="0">
                <a:solidFill>
                  <a:schemeClr val="accent2">
                    <a:lumMod val="75000"/>
                  </a:schemeClr>
                </a:solidFill>
              </a:rPr>
              <a:t> CU Abadi</a:t>
            </a:r>
            <a:br>
              <a:rPr lang="en-ID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B5440-5A1E-3E3F-8731-C67A8B19D5A3}"/>
              </a:ext>
            </a:extLst>
          </p:cNvPr>
          <p:cNvSpPr txBox="1"/>
          <p:nvPr/>
        </p:nvSpPr>
        <p:spPr>
          <a:xfrm>
            <a:off x="6096000" y="1901536"/>
            <a:ext cx="5043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800" b="1" dirty="0"/>
              <a:t>10.000+ </a:t>
            </a:r>
            <a:r>
              <a:rPr lang="en-ID" sz="2800" b="1" dirty="0" err="1"/>
              <a:t>anggota</a:t>
            </a:r>
            <a:r>
              <a:rPr lang="en-ID" sz="2800" dirty="0"/>
              <a:t> </a:t>
            </a:r>
            <a:r>
              <a:rPr lang="en-ID" sz="2800" dirty="0" err="1"/>
              <a:t>terdampak</a:t>
            </a:r>
            <a:endParaRPr lang="en-ID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Krisis</a:t>
            </a:r>
            <a:r>
              <a:rPr lang="en-ID" sz="2800" b="1" dirty="0"/>
              <a:t> </a:t>
            </a:r>
            <a:r>
              <a:rPr lang="en-ID" sz="2800" b="1" dirty="0" err="1"/>
              <a:t>likuiditas</a:t>
            </a:r>
            <a:r>
              <a:rPr lang="en-ID" sz="2800" b="1" dirty="0"/>
              <a:t> </a:t>
            </a:r>
            <a:r>
              <a:rPr lang="en-ID" sz="2800" b="1" dirty="0" err="1"/>
              <a:t>sejak</a:t>
            </a:r>
            <a:r>
              <a:rPr lang="en-ID" sz="2800" b="1" dirty="0"/>
              <a:t> 2023</a:t>
            </a:r>
            <a:r>
              <a:rPr lang="en-ID" sz="2800" dirty="0"/>
              <a:t> </a:t>
            </a:r>
            <a:r>
              <a:rPr lang="en-ID" sz="2800" dirty="0" err="1"/>
              <a:t>akibat</a:t>
            </a:r>
            <a:r>
              <a:rPr lang="en-ID" sz="2800" dirty="0"/>
              <a:t> </a:t>
            </a:r>
            <a:r>
              <a:rPr lang="en-ID" sz="2800" dirty="0" err="1"/>
              <a:t>pandemi</a:t>
            </a:r>
            <a:endParaRPr lang="en-ID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Kehilangan</a:t>
            </a:r>
            <a:r>
              <a:rPr lang="en-ID" sz="2800" b="1" dirty="0"/>
              <a:t> </a:t>
            </a:r>
            <a:r>
              <a:rPr lang="en-ID" sz="2800" b="1" dirty="0" err="1"/>
              <a:t>kepercayaan</a:t>
            </a:r>
            <a:r>
              <a:rPr lang="en-ID" sz="2800" b="1" dirty="0"/>
              <a:t> </a:t>
            </a:r>
            <a:r>
              <a:rPr lang="en-ID" sz="2800" b="1" dirty="0" err="1"/>
              <a:t>anggota</a:t>
            </a:r>
            <a:r>
              <a:rPr lang="en-ID" sz="2800" dirty="0"/>
              <a:t>, </a:t>
            </a:r>
            <a:r>
              <a:rPr lang="en-ID" sz="2800" dirty="0" err="1"/>
              <a:t>meskipun</a:t>
            </a:r>
            <a:r>
              <a:rPr lang="en-ID" sz="2800" dirty="0"/>
              <a:t> </a:t>
            </a:r>
            <a:r>
              <a:rPr lang="en-ID" sz="2800" dirty="0" err="1"/>
              <a:t>aset</a:t>
            </a:r>
            <a:r>
              <a:rPr lang="en-ID" sz="2800" dirty="0"/>
              <a:t> </a:t>
            </a:r>
            <a:r>
              <a:rPr lang="en-ID" sz="2800" dirty="0" err="1"/>
              <a:t>tetap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endParaRPr lang="en-ID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Dua</a:t>
            </a:r>
            <a:r>
              <a:rPr lang="en-ID" sz="2800" b="1" dirty="0"/>
              <a:t> </a:t>
            </a:r>
            <a:r>
              <a:rPr lang="en-ID" sz="2800" b="1" dirty="0" err="1"/>
              <a:t>tahun</a:t>
            </a:r>
            <a:r>
              <a:rPr lang="en-ID" sz="2800" b="1" dirty="0"/>
              <a:t> </a:t>
            </a:r>
            <a:r>
              <a:rPr lang="en-ID" sz="2800" b="1" dirty="0" err="1"/>
              <a:t>tidak</a:t>
            </a:r>
            <a:r>
              <a:rPr lang="en-ID" sz="2800" b="1" dirty="0"/>
              <a:t> </a:t>
            </a:r>
            <a:r>
              <a:rPr lang="en-ID" sz="2800" b="1" dirty="0" err="1"/>
              <a:t>beroperasi</a:t>
            </a:r>
            <a:r>
              <a:rPr lang="en-ID" sz="2800" dirty="0"/>
              <a:t> → </a:t>
            </a:r>
            <a:r>
              <a:rPr lang="en-ID" sz="2800" dirty="0" err="1"/>
              <a:t>Penurunan</a:t>
            </a:r>
            <a:r>
              <a:rPr lang="en-ID" sz="2800" dirty="0"/>
              <a:t> </a:t>
            </a:r>
            <a:r>
              <a:rPr lang="en-ID" sz="2800" dirty="0" err="1"/>
              <a:t>ekonomi</a:t>
            </a:r>
            <a:r>
              <a:rPr lang="en-ID" sz="2800" dirty="0"/>
              <a:t> regional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Demonstrasi</a:t>
            </a:r>
            <a:r>
              <a:rPr lang="en-ID" sz="2800" b="1" dirty="0"/>
              <a:t> pekan </a:t>
            </a:r>
            <a:r>
              <a:rPr lang="en-ID" sz="2800" b="1" dirty="0" err="1"/>
              <a:t>lalu</a:t>
            </a:r>
            <a:r>
              <a:rPr lang="en-ID" sz="2800" dirty="0"/>
              <a:t> oleh </a:t>
            </a:r>
            <a:r>
              <a:rPr lang="en-ID" sz="2800" dirty="0" err="1"/>
              <a:t>anggota</a:t>
            </a:r>
            <a:r>
              <a:rPr lang="en-ID" sz="2800" dirty="0"/>
              <a:t> yang </a:t>
            </a:r>
            <a:r>
              <a:rPr lang="en-ID" sz="2800" dirty="0" err="1"/>
              <a:t>dirugikan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ID" b="1" dirty="0" err="1">
                <a:solidFill>
                  <a:srgbClr val="C00000"/>
                </a:solidFill>
              </a:rPr>
              <a:t>Dampak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bagi</a:t>
            </a:r>
            <a:r>
              <a:rPr lang="en-ID" b="1" dirty="0">
                <a:solidFill>
                  <a:srgbClr val="C00000"/>
                </a:solidFill>
              </a:rPr>
              <a:t> Toba </a:t>
            </a:r>
            <a:r>
              <a:rPr lang="en-ID" b="1" dirty="0" err="1">
                <a:solidFill>
                  <a:srgbClr val="C00000"/>
                </a:solidFill>
              </a:rPr>
              <a:t>Samosir</a:t>
            </a:r>
            <a:endParaRPr lang="en-ID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76" r="33876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D5D88-0126-4094-C379-4FDC4D86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970" y="5965970"/>
            <a:ext cx="892029" cy="89202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04ED7-1C73-0136-E13D-09291660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167622" cy="40386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3200" b="1" dirty="0">
                <a:solidFill>
                  <a:srgbClr val="002060"/>
                </a:solidFill>
              </a:rPr>
              <a:t>CU Abadi </a:t>
            </a:r>
            <a:r>
              <a:rPr lang="en-ID" sz="3200" b="1" dirty="0" err="1">
                <a:solidFill>
                  <a:srgbClr val="002060"/>
                </a:solidFill>
              </a:rPr>
              <a:t>sebagai</a:t>
            </a:r>
            <a:r>
              <a:rPr lang="en-ID" sz="3200" b="1" dirty="0">
                <a:solidFill>
                  <a:srgbClr val="002060"/>
                </a:solidFill>
              </a:rPr>
              <a:t> </a:t>
            </a:r>
            <a:r>
              <a:rPr lang="en-ID" sz="3200" b="1" dirty="0" err="1">
                <a:solidFill>
                  <a:srgbClr val="002060"/>
                </a:solidFill>
              </a:rPr>
              <a:t>penggerak</a:t>
            </a:r>
            <a:r>
              <a:rPr lang="en-ID" sz="3200" b="1" dirty="0">
                <a:solidFill>
                  <a:srgbClr val="002060"/>
                </a:solidFill>
              </a:rPr>
              <a:t> </a:t>
            </a:r>
            <a:r>
              <a:rPr lang="en-ID" sz="3200" b="1" dirty="0" err="1">
                <a:solidFill>
                  <a:srgbClr val="002060"/>
                </a:solidFill>
              </a:rPr>
              <a:t>ekonomi</a:t>
            </a:r>
            <a:r>
              <a:rPr lang="en-ID" sz="3200" b="1" dirty="0">
                <a:solidFill>
                  <a:srgbClr val="002060"/>
                </a:solidFill>
              </a:rPr>
              <a:t> </a:t>
            </a:r>
            <a:r>
              <a:rPr lang="en-ID" sz="3200" b="1" dirty="0" err="1">
                <a:solidFill>
                  <a:srgbClr val="002060"/>
                </a:solidFill>
              </a:rPr>
              <a:t>utama</a:t>
            </a:r>
            <a:r>
              <a:rPr lang="en-ID" sz="3200" dirty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2060"/>
                </a:solidFill>
              </a:rPr>
              <a:t>Layanan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keuangan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untuk</a:t>
            </a:r>
            <a:r>
              <a:rPr lang="en-ID" sz="3200" dirty="0">
                <a:solidFill>
                  <a:srgbClr val="002060"/>
                </a:solidFill>
              </a:rPr>
              <a:t> UMKM &amp; </a:t>
            </a:r>
            <a:r>
              <a:rPr lang="en-ID" sz="3200" dirty="0" err="1">
                <a:solidFill>
                  <a:srgbClr val="002060"/>
                </a:solidFill>
              </a:rPr>
              <a:t>masyarakat</a:t>
            </a:r>
            <a:endParaRPr lang="en-ID" sz="32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2060"/>
                </a:solidFill>
              </a:rPr>
              <a:t>Lapangan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kerja</a:t>
            </a:r>
            <a:r>
              <a:rPr lang="en-ID" sz="3200" dirty="0">
                <a:solidFill>
                  <a:srgbClr val="002060"/>
                </a:solidFill>
              </a:rPr>
              <a:t> dan </a:t>
            </a:r>
            <a:r>
              <a:rPr lang="en-ID" sz="3200" dirty="0" err="1">
                <a:solidFill>
                  <a:srgbClr val="002060"/>
                </a:solidFill>
              </a:rPr>
              <a:t>investasi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lokal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terancam</a:t>
            </a:r>
            <a:endParaRPr lang="en-ID" sz="32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3200" b="1" dirty="0" err="1">
                <a:solidFill>
                  <a:srgbClr val="002060"/>
                </a:solidFill>
              </a:rPr>
              <a:t>Dampak</a:t>
            </a:r>
            <a:r>
              <a:rPr lang="en-ID" sz="3200" b="1" dirty="0">
                <a:solidFill>
                  <a:srgbClr val="002060"/>
                </a:solidFill>
              </a:rPr>
              <a:t> </a:t>
            </a:r>
            <a:r>
              <a:rPr lang="en-ID" sz="3200" b="1" dirty="0" err="1">
                <a:solidFill>
                  <a:srgbClr val="002060"/>
                </a:solidFill>
              </a:rPr>
              <a:t>sosial</a:t>
            </a:r>
            <a:r>
              <a:rPr lang="en-ID" sz="3200" dirty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2060"/>
                </a:solidFill>
              </a:rPr>
              <a:t>Kesulitan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keuangan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keluarga</a:t>
            </a:r>
            <a:endParaRPr lang="en-ID" sz="32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2060"/>
                </a:solidFill>
              </a:rPr>
              <a:t>Tidak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ada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akses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kredit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terjangkau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bagi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petani</a:t>
            </a:r>
            <a:r>
              <a:rPr lang="en-ID" sz="3200" dirty="0">
                <a:solidFill>
                  <a:srgbClr val="002060"/>
                </a:solidFill>
              </a:rPr>
              <a:t> &amp; UMKM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9" r="18059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A526F-5AB8-E049-33B8-B30104E6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018" y="5999018"/>
            <a:ext cx="858981" cy="85898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797EBFE-AA98-3DB1-DB29-C19A05E2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6" y="661554"/>
            <a:ext cx="5116484" cy="1375065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Solusi – Pinjaman Lunak dari Pemerintah</a:t>
            </a:r>
            <a:br>
              <a:rPr lang="en-ID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B5440-5A1E-3E3F-8731-C67A8B19D5A3}"/>
              </a:ext>
            </a:extLst>
          </p:cNvPr>
          <p:cNvSpPr txBox="1"/>
          <p:nvPr/>
        </p:nvSpPr>
        <p:spPr>
          <a:xfrm>
            <a:off x="6096000" y="2389913"/>
            <a:ext cx="5043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Permohonan</a:t>
            </a:r>
            <a:r>
              <a:rPr lang="en-ID" sz="2800" b="1" dirty="0"/>
              <a:t>: 20 </a:t>
            </a:r>
            <a:r>
              <a:rPr lang="en-ID" sz="2800" b="1" dirty="0" err="1"/>
              <a:t>Miliar</a:t>
            </a:r>
            <a:r>
              <a:rPr lang="en-ID" sz="2800" b="1" dirty="0"/>
              <a:t> Rupiah, </a:t>
            </a:r>
            <a:r>
              <a:rPr lang="en-ID" sz="2800" b="1" dirty="0" err="1"/>
              <a:t>dikembalikan</a:t>
            </a:r>
            <a:r>
              <a:rPr lang="en-ID" sz="2800" b="1" dirty="0"/>
              <a:t> </a:t>
            </a:r>
            <a:r>
              <a:rPr lang="en-ID" sz="2800" b="1" dirty="0" err="1"/>
              <a:t>dalam</a:t>
            </a:r>
            <a:r>
              <a:rPr lang="en-ID" sz="2800" b="1" dirty="0"/>
              <a:t> 3 </a:t>
            </a:r>
            <a:r>
              <a:rPr lang="en-ID" sz="2800" b="1" dirty="0" err="1"/>
              <a:t>tahun</a:t>
            </a:r>
            <a:endParaRPr lang="en-ID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Tujuan</a:t>
            </a:r>
            <a:r>
              <a:rPr lang="en-ID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dirty="0" err="1"/>
              <a:t>Pemulihan</a:t>
            </a:r>
            <a:r>
              <a:rPr lang="en-ID" sz="2800" dirty="0"/>
              <a:t> </a:t>
            </a:r>
            <a:r>
              <a:rPr lang="en-ID" sz="2800" dirty="0" err="1"/>
              <a:t>likuiditas</a:t>
            </a:r>
            <a:r>
              <a:rPr lang="en-ID" sz="2800" dirty="0"/>
              <a:t> </a:t>
            </a:r>
            <a:r>
              <a:rPr lang="en-ID" sz="2800" dirty="0" err="1"/>
              <a:t>segera</a:t>
            </a:r>
            <a:endParaRPr lang="en-ID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dirty="0" err="1"/>
              <a:t>Mengembalikan</a:t>
            </a:r>
            <a:r>
              <a:rPr lang="en-ID" sz="2800" dirty="0"/>
              <a:t> </a:t>
            </a:r>
            <a:r>
              <a:rPr lang="en-ID" sz="2800" dirty="0" err="1"/>
              <a:t>kepercayaan</a:t>
            </a:r>
            <a:r>
              <a:rPr lang="en-ID" sz="2800" dirty="0"/>
              <a:t> </a:t>
            </a:r>
            <a:r>
              <a:rPr lang="en-ID" sz="2800" dirty="0" err="1"/>
              <a:t>anggota</a:t>
            </a:r>
            <a:endParaRPr lang="en-ID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dirty="0" err="1"/>
              <a:t>Operasional</a:t>
            </a:r>
            <a:r>
              <a:rPr lang="en-ID" sz="2800" dirty="0"/>
              <a:t> normal </a:t>
            </a:r>
            <a:r>
              <a:rPr lang="en-ID" sz="2800" dirty="0" err="1"/>
              <a:t>kembali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83569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9964882" cy="1356360"/>
          </a:xfrm>
        </p:spPr>
        <p:txBody>
          <a:bodyPr>
            <a:noAutofit/>
          </a:bodyPr>
          <a:lstStyle/>
          <a:p>
            <a:r>
              <a:rPr lang="en-ID" sz="4800" b="1" dirty="0">
                <a:solidFill>
                  <a:srgbClr val="002060"/>
                </a:solidFill>
              </a:rPr>
              <a:t>Dasar Hukum </a:t>
            </a:r>
            <a:r>
              <a:rPr lang="en-ID" sz="4800" b="1" dirty="0" err="1">
                <a:solidFill>
                  <a:srgbClr val="002060"/>
                </a:solidFill>
              </a:rPr>
              <a:t>Dukungan</a:t>
            </a:r>
            <a:r>
              <a:rPr lang="en-ID" sz="4800" b="1" dirty="0">
                <a:solidFill>
                  <a:srgbClr val="002060"/>
                </a:solidFill>
              </a:rPr>
              <a:t> </a:t>
            </a:r>
            <a:r>
              <a:rPr lang="en-ID" sz="4800" b="1" dirty="0" err="1">
                <a:solidFill>
                  <a:srgbClr val="002060"/>
                </a:solidFill>
              </a:rPr>
              <a:t>Pemerintah</a:t>
            </a:r>
            <a:br>
              <a:rPr lang="en-ID" b="1" dirty="0"/>
            </a:br>
            <a:endParaRPr lang="en-ID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" t="2369" r="10282"/>
          <a:stretch/>
        </p:blipFill>
        <p:spPr>
          <a:xfrm>
            <a:off x="6866282" y="1965960"/>
            <a:ext cx="5325718" cy="4813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D5D88-0126-4094-C379-4FDC4D86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834" y="280553"/>
            <a:ext cx="1111829" cy="111182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04ED7-1C73-0136-E13D-09291660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167622" cy="4038600"/>
          </a:xfrm>
        </p:spPr>
        <p:txBody>
          <a:bodyPr>
            <a:normAutofit fontScale="92500" lnSpcReduction="10000"/>
          </a:bodyPr>
          <a:lstStyle/>
          <a:p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Hukum Indonesia </a:t>
            </a:r>
            <a:r>
              <a:rPr lang="en-ID" sz="3000" b="1" dirty="0" err="1">
                <a:solidFill>
                  <a:schemeClr val="accent2">
                    <a:lumMod val="75000"/>
                  </a:schemeClr>
                </a:solidFill>
              </a:rPr>
              <a:t>mengatur</a:t>
            </a:r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3000" b="1" dirty="0" err="1">
                <a:solidFill>
                  <a:schemeClr val="accent2">
                    <a:lumMod val="75000"/>
                  </a:schemeClr>
                </a:solidFill>
              </a:rPr>
              <a:t>bantuan</a:t>
            </a:r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 negara </a:t>
            </a:r>
            <a:r>
              <a:rPr lang="en-ID" sz="3000" b="1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3000" b="1" dirty="0" err="1">
                <a:solidFill>
                  <a:schemeClr val="accent2">
                    <a:lumMod val="75000"/>
                  </a:schemeClr>
                </a:solidFill>
              </a:rPr>
              <a:t>koperasi</a:t>
            </a:r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3000" b="1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3000" b="1" dirty="0" err="1">
                <a:solidFill>
                  <a:schemeClr val="accent2">
                    <a:lumMod val="75000"/>
                  </a:schemeClr>
                </a:solidFill>
              </a:rPr>
              <a:t>krisis</a:t>
            </a:r>
            <a:r>
              <a:rPr lang="en-ID" sz="3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ID" sz="3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ID" b="1" dirty="0">
                <a:solidFill>
                  <a:srgbClr val="002060"/>
                </a:solidFill>
              </a:rPr>
              <a:t>UU No. 25/1992 </a:t>
            </a:r>
            <a:r>
              <a:rPr lang="en-ID" b="1" dirty="0" err="1">
                <a:solidFill>
                  <a:srgbClr val="002060"/>
                </a:solidFill>
              </a:rPr>
              <a:t>tentang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Perkoperasian</a:t>
            </a:r>
            <a:endParaRPr lang="en-ID" dirty="0">
              <a:solidFill>
                <a:srgbClr val="00206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b="1" dirty="0" err="1">
                <a:solidFill>
                  <a:srgbClr val="002060"/>
                </a:solidFill>
              </a:rPr>
              <a:t>Pasal</a:t>
            </a:r>
            <a:r>
              <a:rPr lang="en-ID" b="1" dirty="0">
                <a:solidFill>
                  <a:srgbClr val="002060"/>
                </a:solidFill>
              </a:rPr>
              <a:t> 4:</a:t>
            </a:r>
            <a:r>
              <a:rPr lang="en-ID" dirty="0">
                <a:solidFill>
                  <a:srgbClr val="002060"/>
                </a:solidFill>
              </a:rPr>
              <a:t> Negara </a:t>
            </a:r>
            <a:r>
              <a:rPr lang="en-ID" dirty="0" err="1">
                <a:solidFill>
                  <a:srgbClr val="002060"/>
                </a:solidFill>
              </a:rPr>
              <a:t>wajib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mendukung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koperasi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sebagai</a:t>
            </a:r>
            <a:r>
              <a:rPr lang="en-ID" dirty="0">
                <a:solidFill>
                  <a:srgbClr val="002060"/>
                </a:solidFill>
              </a:rPr>
              <a:t> pilar </a:t>
            </a:r>
            <a:r>
              <a:rPr lang="en-ID" dirty="0" err="1">
                <a:solidFill>
                  <a:srgbClr val="002060"/>
                </a:solidFill>
              </a:rPr>
              <a:t>ekonomi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b="1" dirty="0" err="1">
                <a:solidFill>
                  <a:srgbClr val="002060"/>
                </a:solidFill>
              </a:rPr>
              <a:t>Pasal</a:t>
            </a:r>
            <a:r>
              <a:rPr lang="en-ID" b="1" dirty="0">
                <a:solidFill>
                  <a:srgbClr val="002060"/>
                </a:solidFill>
              </a:rPr>
              <a:t> 60: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Pemerintah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dapat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memberikan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bantuan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keuangan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>
                <a:solidFill>
                  <a:srgbClr val="002060"/>
                </a:solidFill>
              </a:rPr>
              <a:t>UU No. 17/2020 </a:t>
            </a:r>
            <a:r>
              <a:rPr lang="en-ID" b="1" dirty="0" err="1">
                <a:solidFill>
                  <a:srgbClr val="002060"/>
                </a:solidFill>
              </a:rPr>
              <a:t>tentang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Penyelamatan</a:t>
            </a:r>
            <a:r>
              <a:rPr lang="en-ID" b="1" dirty="0">
                <a:solidFill>
                  <a:srgbClr val="002060"/>
                </a:solidFill>
              </a:rPr>
              <a:t> Ekonomi Nasional (Masa </a:t>
            </a:r>
            <a:r>
              <a:rPr lang="en-ID" b="1" dirty="0" err="1">
                <a:solidFill>
                  <a:srgbClr val="002060"/>
                </a:solidFill>
              </a:rPr>
              <a:t>Darurat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Pandemi</a:t>
            </a:r>
            <a:r>
              <a:rPr lang="en-ID" b="1" dirty="0">
                <a:solidFill>
                  <a:srgbClr val="002060"/>
                </a:solidFill>
              </a:rPr>
              <a:t>)</a:t>
            </a:r>
            <a:endParaRPr lang="en-ID" dirty="0">
              <a:solidFill>
                <a:srgbClr val="00206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b="1" dirty="0" err="1">
                <a:solidFill>
                  <a:srgbClr val="002060"/>
                </a:solidFill>
              </a:rPr>
              <a:t>Pasal</a:t>
            </a:r>
            <a:r>
              <a:rPr lang="en-ID" b="1" dirty="0">
                <a:solidFill>
                  <a:srgbClr val="002060"/>
                </a:solidFill>
              </a:rPr>
              <a:t> 22: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Bantuan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likuiditas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untuk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lembaga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strategis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>
                <a:solidFill>
                  <a:srgbClr val="002060"/>
                </a:solidFill>
              </a:rPr>
              <a:t>PP No. 9/2021 (</a:t>
            </a:r>
            <a:r>
              <a:rPr lang="en-ID" b="1" dirty="0" err="1">
                <a:solidFill>
                  <a:srgbClr val="002060"/>
                </a:solidFill>
              </a:rPr>
              <a:t>Peraturan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Pemerintah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tentang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Koperasi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Simpan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Pinjam</a:t>
            </a:r>
            <a:r>
              <a:rPr lang="en-ID" b="1" dirty="0">
                <a:solidFill>
                  <a:srgbClr val="002060"/>
                </a:solidFill>
              </a:rPr>
              <a:t>)</a:t>
            </a:r>
            <a:endParaRPr lang="en-ID" dirty="0">
              <a:solidFill>
                <a:srgbClr val="00206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ID" b="1" dirty="0" err="1">
                <a:solidFill>
                  <a:srgbClr val="002060"/>
                </a:solidFill>
              </a:rPr>
              <a:t>Pasal</a:t>
            </a:r>
            <a:r>
              <a:rPr lang="en-ID" b="1" dirty="0">
                <a:solidFill>
                  <a:srgbClr val="002060"/>
                </a:solidFill>
              </a:rPr>
              <a:t> 12: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Intervensi</a:t>
            </a:r>
            <a:r>
              <a:rPr lang="en-ID" dirty="0">
                <a:solidFill>
                  <a:srgbClr val="002060"/>
                </a:solidFill>
              </a:rPr>
              <a:t> negara </a:t>
            </a:r>
            <a:r>
              <a:rPr lang="en-ID" dirty="0" err="1">
                <a:solidFill>
                  <a:srgbClr val="002060"/>
                </a:solidFill>
              </a:rPr>
              <a:t>dalam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risiko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sistemik</a:t>
            </a:r>
            <a:r>
              <a:rPr lang="en-ID" dirty="0">
                <a:solidFill>
                  <a:srgbClr val="002060"/>
                </a:solidFill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043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3" y="609600"/>
            <a:ext cx="11055926" cy="1356360"/>
          </a:xfrm>
        </p:spPr>
        <p:txBody>
          <a:bodyPr>
            <a:noAutofit/>
          </a:bodyPr>
          <a:lstStyle/>
          <a:p>
            <a:r>
              <a:rPr lang="en-ID" sz="5000" b="1" dirty="0" err="1">
                <a:solidFill>
                  <a:schemeClr val="accent2">
                    <a:lumMod val="75000"/>
                  </a:schemeClr>
                </a:solidFill>
              </a:rPr>
              <a:t>Mengapa</a:t>
            </a:r>
            <a:r>
              <a:rPr lang="en-ID" sz="5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5000" b="1" dirty="0" err="1">
                <a:solidFill>
                  <a:schemeClr val="accent2">
                    <a:lumMod val="75000"/>
                  </a:schemeClr>
                </a:solidFill>
              </a:rPr>
              <a:t>Pemerintah</a:t>
            </a:r>
            <a:r>
              <a:rPr lang="en-ID" sz="5000" b="1" dirty="0">
                <a:solidFill>
                  <a:schemeClr val="accent2">
                    <a:lumMod val="75000"/>
                  </a:schemeClr>
                </a:solidFill>
              </a:rPr>
              <a:t> Harus </a:t>
            </a:r>
            <a:r>
              <a:rPr lang="en-ID" sz="5000" b="1" dirty="0" err="1">
                <a:solidFill>
                  <a:schemeClr val="accent2">
                    <a:lumMod val="75000"/>
                  </a:schemeClr>
                </a:solidFill>
              </a:rPr>
              <a:t>Bertindak</a:t>
            </a:r>
            <a:r>
              <a:rPr lang="en-ID" sz="5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A21E1-9B4D-3603-E38E-A49DF20F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840" y="5196840"/>
            <a:ext cx="1661160" cy="166116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85F4D78-76DA-BC11-D023-2A260CB98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3000" y="1660655"/>
            <a:ext cx="1018309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Kewajiban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hukum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(UU 25/1992)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mendukung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koperasi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 Abadi vital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bagi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Toba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Samosir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Tanggung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jawab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sosial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kemiskinan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meluas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4" r="1934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A526F-5AB8-E049-33B8-B30104E6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018" y="5999018"/>
            <a:ext cx="858981" cy="85898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797EBFE-AA98-3DB1-DB29-C19A05E2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6" y="661554"/>
            <a:ext cx="5116484" cy="1375065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Proyeksi Keberhasilan</a:t>
            </a:r>
            <a:br>
              <a:rPr lang="en-ID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B5440-5A1E-3E3F-8731-C67A8B19D5A3}"/>
              </a:ext>
            </a:extLst>
          </p:cNvPr>
          <p:cNvSpPr txBox="1"/>
          <p:nvPr/>
        </p:nvSpPr>
        <p:spPr>
          <a:xfrm>
            <a:off x="6096000" y="2389913"/>
            <a:ext cx="5043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Tidak</a:t>
            </a:r>
            <a:r>
              <a:rPr lang="en-ID" sz="2800" b="1" dirty="0"/>
              <a:t> </a:t>
            </a:r>
            <a:r>
              <a:rPr lang="en-ID" sz="2800" b="1" dirty="0" err="1"/>
              <a:t>merugikan</a:t>
            </a:r>
            <a:r>
              <a:rPr lang="en-ID" sz="2800" b="1" dirty="0"/>
              <a:t> negara:</a:t>
            </a:r>
            <a:r>
              <a:rPr lang="en-ID" sz="2800" dirty="0"/>
              <a:t> </a:t>
            </a:r>
            <a:r>
              <a:rPr lang="en-ID" sz="2800" dirty="0" err="1"/>
              <a:t>Pinjaman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dikembalikan</a:t>
            </a:r>
            <a:r>
              <a:rPr lang="en-ID" sz="2800" dirty="0"/>
              <a:t> </a:t>
            </a:r>
            <a:r>
              <a:rPr lang="en-ID" sz="2800" dirty="0" err="1"/>
              <a:t>penuh</a:t>
            </a:r>
            <a:r>
              <a:rPr lang="en-ID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Pemulihan</a:t>
            </a:r>
            <a:r>
              <a:rPr lang="en-ID" sz="2800" b="1" dirty="0"/>
              <a:t> </a:t>
            </a:r>
            <a:r>
              <a:rPr lang="en-ID" sz="2800" b="1" dirty="0" err="1"/>
              <a:t>ekonomi</a:t>
            </a:r>
            <a:r>
              <a:rPr lang="en-ID" sz="2800" b="1" dirty="0"/>
              <a:t>:</a:t>
            </a:r>
            <a:r>
              <a:rPr lang="en-ID" sz="2800" dirty="0"/>
              <a:t> UMKM, </a:t>
            </a:r>
            <a:r>
              <a:rPr lang="en-ID" sz="2800" dirty="0" err="1"/>
              <a:t>petani</a:t>
            </a:r>
            <a:r>
              <a:rPr lang="en-ID" sz="2800" dirty="0"/>
              <a:t>, &amp;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terbantu</a:t>
            </a:r>
            <a:r>
              <a:rPr lang="en-ID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/>
              <a:t>Contoh</a:t>
            </a:r>
            <a:r>
              <a:rPr lang="en-ID" sz="2800" b="1" dirty="0"/>
              <a:t> </a:t>
            </a:r>
            <a:r>
              <a:rPr lang="en-ID" sz="2800" b="1" dirty="0" err="1"/>
              <a:t>sukses</a:t>
            </a:r>
            <a:r>
              <a:rPr lang="en-ID" sz="2800" b="1" dirty="0"/>
              <a:t>:</a:t>
            </a:r>
            <a:r>
              <a:rPr lang="en-ID" sz="2800" dirty="0"/>
              <a:t> </a:t>
            </a:r>
            <a:r>
              <a:rPr lang="en-ID" sz="2800" dirty="0" err="1"/>
              <a:t>Bantuan</a:t>
            </a:r>
            <a:r>
              <a:rPr lang="en-ID" sz="2800" dirty="0"/>
              <a:t> </a:t>
            </a:r>
            <a:r>
              <a:rPr lang="en-ID" sz="2800" dirty="0" err="1"/>
              <a:t>serupa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CU di Bali.</a:t>
            </a:r>
          </a:p>
        </p:txBody>
      </p:sp>
    </p:spTree>
    <p:extLst>
      <p:ext uri="{BB962C8B-B14F-4D97-AF65-F5344CB8AC3E}">
        <p14:creationId xmlns:p14="http://schemas.microsoft.com/office/powerpoint/2010/main" val="236523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Contoh: Dukungan Pemerintah untuk CU di Bali</a:t>
            </a:r>
            <a:endParaRPr lang="en-ID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2" r="38673"/>
          <a:stretch/>
        </p:blipFill>
        <p:spPr>
          <a:xfrm>
            <a:off x="8094520" y="243840"/>
            <a:ext cx="3917373" cy="6377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D5D88-0126-4094-C379-4FDC4D86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9" y="243840"/>
            <a:ext cx="962893" cy="96289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04ED7-1C73-0136-E13D-09291660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693060" cy="40386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>
                <a:solidFill>
                  <a:srgbClr val="002060"/>
                </a:solidFill>
              </a:rPr>
              <a:t>Poin</a:t>
            </a:r>
            <a:r>
              <a:rPr lang="en-ID" sz="2800" b="1" dirty="0">
                <a:solidFill>
                  <a:srgbClr val="002060"/>
                </a:solidFill>
              </a:rPr>
              <a:t> </a:t>
            </a:r>
            <a:r>
              <a:rPr lang="en-ID" sz="2800" b="1" dirty="0" err="1">
                <a:solidFill>
                  <a:srgbClr val="002060"/>
                </a:solidFill>
              </a:rPr>
              <a:t>Pembahasan</a:t>
            </a:r>
            <a:r>
              <a:rPr lang="en-ID" sz="2800" b="1" dirty="0">
                <a:solidFill>
                  <a:srgbClr val="002060"/>
                </a:solidFill>
              </a:rPr>
              <a:t>:</a:t>
            </a:r>
            <a:endParaRPr lang="en-ID" sz="28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002060"/>
                </a:solidFill>
              </a:rPr>
              <a:t>CU </a:t>
            </a:r>
            <a:r>
              <a:rPr lang="en-ID" sz="2800" b="1" dirty="0" err="1">
                <a:solidFill>
                  <a:srgbClr val="002060"/>
                </a:solidFill>
              </a:rPr>
              <a:t>Keling</a:t>
            </a:r>
            <a:r>
              <a:rPr lang="en-ID" sz="2800" b="1" dirty="0">
                <a:solidFill>
                  <a:srgbClr val="002060"/>
                </a:solidFill>
              </a:rPr>
              <a:t> </a:t>
            </a:r>
            <a:r>
              <a:rPr lang="en-ID" sz="2800" b="1" dirty="0" err="1">
                <a:solidFill>
                  <a:srgbClr val="002060"/>
                </a:solidFill>
              </a:rPr>
              <a:t>Kumang</a:t>
            </a:r>
            <a:r>
              <a:rPr lang="en-ID" sz="2800" dirty="0">
                <a:solidFill>
                  <a:srgbClr val="002060"/>
                </a:solidFill>
              </a:rPr>
              <a:t> </a:t>
            </a:r>
            <a:r>
              <a:rPr lang="en-ID" sz="2800" dirty="0" err="1">
                <a:solidFill>
                  <a:srgbClr val="002060"/>
                </a:solidFill>
              </a:rPr>
              <a:t>dibantu</a:t>
            </a:r>
            <a:r>
              <a:rPr lang="en-ID" sz="2800" dirty="0">
                <a:solidFill>
                  <a:srgbClr val="002060"/>
                </a:solidFill>
              </a:rPr>
              <a:t> </a:t>
            </a:r>
            <a:r>
              <a:rPr lang="en-ID" sz="2800" dirty="0" err="1">
                <a:solidFill>
                  <a:srgbClr val="002060"/>
                </a:solidFill>
              </a:rPr>
              <a:t>melalui</a:t>
            </a:r>
            <a:r>
              <a:rPr lang="en-ID" sz="2800" dirty="0">
                <a:solidFill>
                  <a:srgbClr val="002060"/>
                </a:solidFill>
              </a:rPr>
              <a:t> </a:t>
            </a:r>
            <a:r>
              <a:rPr lang="en-ID" sz="2800" b="1" dirty="0">
                <a:solidFill>
                  <a:srgbClr val="002060"/>
                </a:solidFill>
              </a:rPr>
              <a:t>LPDB &amp; </a:t>
            </a:r>
            <a:r>
              <a:rPr lang="en-ID" sz="2800" b="1" dirty="0" err="1">
                <a:solidFill>
                  <a:srgbClr val="002060"/>
                </a:solidFill>
              </a:rPr>
              <a:t>Kemenkop</a:t>
            </a:r>
            <a:r>
              <a:rPr lang="en-ID" sz="2800" b="1" dirty="0">
                <a:solidFill>
                  <a:srgbClr val="002060"/>
                </a:solidFill>
              </a:rPr>
              <a:t> UKM</a:t>
            </a:r>
            <a:r>
              <a:rPr lang="en-ID" sz="2800" dirty="0">
                <a:solidFill>
                  <a:srgbClr val="002060"/>
                </a:solidFill>
              </a:rPr>
              <a:t> (2021).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002060"/>
                </a:solidFill>
              </a:rPr>
              <a:t>Skema </a:t>
            </a:r>
            <a:r>
              <a:rPr lang="en-ID" sz="2800" b="1" dirty="0" err="1">
                <a:solidFill>
                  <a:srgbClr val="002060"/>
                </a:solidFill>
              </a:rPr>
              <a:t>bantuan</a:t>
            </a:r>
            <a:r>
              <a:rPr lang="en-ID" sz="2800" b="1" dirty="0">
                <a:solidFill>
                  <a:srgbClr val="002060"/>
                </a:solidFill>
              </a:rPr>
              <a:t>:</a:t>
            </a:r>
            <a:r>
              <a:rPr lang="en-ID" sz="2800" dirty="0">
                <a:solidFill>
                  <a:srgbClr val="002060"/>
                </a:solidFill>
              </a:rPr>
              <a:t> </a:t>
            </a:r>
            <a:r>
              <a:rPr lang="en-ID" sz="2800" dirty="0" err="1">
                <a:solidFill>
                  <a:srgbClr val="002060"/>
                </a:solidFill>
              </a:rPr>
              <a:t>Pinjaman</a:t>
            </a:r>
            <a:r>
              <a:rPr lang="en-ID" sz="2800" dirty="0">
                <a:solidFill>
                  <a:srgbClr val="002060"/>
                </a:solidFill>
              </a:rPr>
              <a:t> </a:t>
            </a:r>
            <a:r>
              <a:rPr lang="en-ID" sz="2800" dirty="0" err="1">
                <a:solidFill>
                  <a:srgbClr val="002060"/>
                </a:solidFill>
              </a:rPr>
              <a:t>lunak</a:t>
            </a:r>
            <a:r>
              <a:rPr lang="en-ID" sz="2800" dirty="0">
                <a:solidFill>
                  <a:srgbClr val="002060"/>
                </a:solidFill>
              </a:rPr>
              <a:t> + </a:t>
            </a:r>
            <a:r>
              <a:rPr lang="en-ID" sz="2800" dirty="0" err="1">
                <a:solidFill>
                  <a:srgbClr val="002060"/>
                </a:solidFill>
              </a:rPr>
              <a:t>pendampingan</a:t>
            </a:r>
            <a:r>
              <a:rPr lang="en-ID" sz="2800" dirty="0">
                <a:solidFill>
                  <a:srgbClr val="00206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002060"/>
                </a:solidFill>
              </a:rPr>
              <a:t>Hasil:</a:t>
            </a:r>
            <a:r>
              <a:rPr lang="en-ID" sz="2800" dirty="0">
                <a:solidFill>
                  <a:srgbClr val="002060"/>
                </a:solidFill>
              </a:rPr>
              <a:t> </a:t>
            </a:r>
            <a:r>
              <a:rPr lang="en-ID" sz="2800" dirty="0" err="1">
                <a:solidFill>
                  <a:srgbClr val="002060"/>
                </a:solidFill>
              </a:rPr>
              <a:t>Operasional</a:t>
            </a:r>
            <a:r>
              <a:rPr lang="en-ID" sz="2800" dirty="0">
                <a:solidFill>
                  <a:srgbClr val="002060"/>
                </a:solidFill>
              </a:rPr>
              <a:t> CU </a:t>
            </a:r>
            <a:r>
              <a:rPr lang="en-ID" sz="2800" dirty="0" err="1">
                <a:solidFill>
                  <a:srgbClr val="002060"/>
                </a:solidFill>
              </a:rPr>
              <a:t>pulih</a:t>
            </a:r>
            <a:r>
              <a:rPr lang="en-ID" sz="2800" dirty="0">
                <a:solidFill>
                  <a:srgbClr val="002060"/>
                </a:solidFill>
              </a:rPr>
              <a:t>, UMKM </a:t>
            </a:r>
            <a:r>
              <a:rPr lang="en-ID" sz="2800" dirty="0" err="1">
                <a:solidFill>
                  <a:srgbClr val="002060"/>
                </a:solidFill>
              </a:rPr>
              <a:t>terbantu</a:t>
            </a:r>
            <a:r>
              <a:rPr lang="en-ID" sz="2800" dirty="0">
                <a:solidFill>
                  <a:srgbClr val="00206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b="1" dirty="0" err="1">
                <a:solidFill>
                  <a:srgbClr val="002060"/>
                </a:solidFill>
              </a:rPr>
              <a:t>Pesan</a:t>
            </a:r>
            <a:r>
              <a:rPr lang="en-ID" sz="2800" b="1" dirty="0">
                <a:solidFill>
                  <a:srgbClr val="002060"/>
                </a:solidFill>
              </a:rPr>
              <a:t> </a:t>
            </a:r>
            <a:r>
              <a:rPr lang="en-ID" sz="2800" b="1" dirty="0" err="1">
                <a:solidFill>
                  <a:srgbClr val="002060"/>
                </a:solidFill>
              </a:rPr>
              <a:t>Kunci</a:t>
            </a:r>
            <a:r>
              <a:rPr lang="en-ID" sz="2800" b="1" dirty="0">
                <a:solidFill>
                  <a:srgbClr val="002060"/>
                </a:solidFill>
              </a:rPr>
              <a:t>:</a:t>
            </a:r>
            <a:br>
              <a:rPr lang="en-ID" sz="2800" dirty="0">
                <a:solidFill>
                  <a:srgbClr val="002060"/>
                </a:solidFill>
              </a:rPr>
            </a:br>
            <a:r>
              <a:rPr lang="en-ID" sz="2800" i="1" dirty="0">
                <a:solidFill>
                  <a:srgbClr val="002060"/>
                </a:solidFill>
              </a:rPr>
              <a:t>"Jika Bali </a:t>
            </a:r>
            <a:r>
              <a:rPr lang="en-ID" sz="2800" i="1" dirty="0" err="1">
                <a:solidFill>
                  <a:srgbClr val="002060"/>
                </a:solidFill>
              </a:rPr>
              <a:t>bisa</a:t>
            </a:r>
            <a:r>
              <a:rPr lang="en-ID" sz="2800" i="1" dirty="0">
                <a:solidFill>
                  <a:srgbClr val="002060"/>
                </a:solidFill>
              </a:rPr>
              <a:t>, </a:t>
            </a:r>
            <a:r>
              <a:rPr lang="en-ID" sz="2800" i="1" dirty="0" err="1">
                <a:solidFill>
                  <a:srgbClr val="002060"/>
                </a:solidFill>
              </a:rPr>
              <a:t>mengapa</a:t>
            </a:r>
            <a:r>
              <a:rPr lang="en-ID" sz="2800" i="1" dirty="0">
                <a:solidFill>
                  <a:srgbClr val="002060"/>
                </a:solidFill>
              </a:rPr>
              <a:t> Toba </a:t>
            </a:r>
            <a:r>
              <a:rPr lang="en-ID" sz="2800" i="1" dirty="0" err="1">
                <a:solidFill>
                  <a:srgbClr val="002060"/>
                </a:solidFill>
              </a:rPr>
              <a:t>Samosir</a:t>
            </a:r>
            <a:r>
              <a:rPr lang="en-ID" sz="2800" i="1" dirty="0">
                <a:solidFill>
                  <a:srgbClr val="002060"/>
                </a:solidFill>
              </a:rPr>
              <a:t> </a:t>
            </a:r>
            <a:r>
              <a:rPr lang="en-ID" sz="2800" i="1" dirty="0" err="1">
                <a:solidFill>
                  <a:srgbClr val="002060"/>
                </a:solidFill>
              </a:rPr>
              <a:t>tidak</a:t>
            </a:r>
            <a:r>
              <a:rPr lang="en-ID" sz="2800" i="1" dirty="0">
                <a:solidFill>
                  <a:srgbClr val="002060"/>
                </a:solidFill>
              </a:rPr>
              <a:t>? CU Abadi </a:t>
            </a:r>
            <a:r>
              <a:rPr lang="en-ID" sz="2800" i="1" dirty="0" err="1">
                <a:solidFill>
                  <a:srgbClr val="002060"/>
                </a:solidFill>
              </a:rPr>
              <a:t>layat</a:t>
            </a:r>
            <a:r>
              <a:rPr lang="en-ID" sz="2800" i="1" dirty="0">
                <a:solidFill>
                  <a:srgbClr val="002060"/>
                </a:solidFill>
              </a:rPr>
              <a:t> </a:t>
            </a:r>
            <a:r>
              <a:rPr lang="en-ID" sz="2800" i="1" dirty="0" err="1">
                <a:solidFill>
                  <a:srgbClr val="002060"/>
                </a:solidFill>
              </a:rPr>
              <a:t>mendapat</a:t>
            </a:r>
            <a:r>
              <a:rPr lang="en-ID" sz="2800" i="1" dirty="0">
                <a:solidFill>
                  <a:srgbClr val="002060"/>
                </a:solidFill>
              </a:rPr>
              <a:t> </a:t>
            </a:r>
            <a:r>
              <a:rPr lang="en-ID" sz="2800" i="1" dirty="0" err="1">
                <a:solidFill>
                  <a:srgbClr val="002060"/>
                </a:solidFill>
              </a:rPr>
              <a:t>dukungan</a:t>
            </a:r>
            <a:r>
              <a:rPr lang="en-ID" sz="2800" i="1" dirty="0">
                <a:solidFill>
                  <a:srgbClr val="002060"/>
                </a:solidFill>
              </a:rPr>
              <a:t> </a:t>
            </a:r>
            <a:r>
              <a:rPr lang="en-ID" sz="2800" i="1" dirty="0" err="1">
                <a:solidFill>
                  <a:srgbClr val="002060"/>
                </a:solidFill>
              </a:rPr>
              <a:t>serupa</a:t>
            </a:r>
            <a:r>
              <a:rPr lang="en-ID" sz="2800" i="1" dirty="0">
                <a:solidFill>
                  <a:srgbClr val="002060"/>
                </a:solidFill>
              </a:rPr>
              <a:t>!"</a:t>
            </a:r>
            <a:endParaRPr lang="en-ID" sz="28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111258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3DDD6-8E74-4DF3-A7C9-6234C7DB3E79}">
  <ds:schemaRefs>
    <ds:schemaRef ds:uri="16c05727-aa75-4e4a-9b5f-8a80a1165891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167</TotalTime>
  <Words>656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Dukungan Pemerintah untuk CU Abadi – Pemulihan Ekonomi Regional</vt:lpstr>
      <vt:lpstr>“Penyelamatan CU Abadi – Stabilisasi Ekonomi Kabupaten Toba Samosir”</vt:lpstr>
      <vt:lpstr>Krisis yang Dihadapi CU Abadi </vt:lpstr>
      <vt:lpstr>Dampak bagi Toba Samosir</vt:lpstr>
      <vt:lpstr>Solusi – Pinjaman Lunak dari Pemerintah </vt:lpstr>
      <vt:lpstr>Dasar Hukum Dukungan Pemerintah </vt:lpstr>
      <vt:lpstr>Mengapa Pemerintah Harus Bertindak?</vt:lpstr>
      <vt:lpstr>Proyeksi Keberhasilan </vt:lpstr>
      <vt:lpstr>Contoh: Dukungan Pemerintah untuk CU di Bali</vt:lpstr>
      <vt:lpstr>Contoh Kasus: CU di Bali yang Dibantu Pemerintah </vt:lpstr>
      <vt:lpstr>Dasar Hukum yang Relevan</vt:lpstr>
      <vt:lpstr>Seruan kepada Pemerintah</vt:lpstr>
      <vt:lpstr>Terimah Kasih Bersama kita bisa!     Ratnauli Gultom HP/WA: 081260858209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Dukungan Pemerintah untuk CU Abadi – Pemulihan Ekonomi Regional</dc:title>
  <dc:creator>Albert Einstein</dc:creator>
  <cp:lastModifiedBy>Albert Einstein</cp:lastModifiedBy>
  <cp:revision>2</cp:revision>
  <cp:lastPrinted>2025-04-14T02:42:11Z</cp:lastPrinted>
  <dcterms:created xsi:type="dcterms:W3CDTF">2025-04-14T00:52:13Z</dcterms:created>
  <dcterms:modified xsi:type="dcterms:W3CDTF">2025-04-14T03:39:42Z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