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10.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normAutofit/>
          </a:bodyPr>
          <a:p>
            <a:endParaRPr b="0" lang="en-GB" sz="3200" spc="-1" strike="noStrike">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rIns="0" tIns="0" bIns="0">
            <a:normAutofit/>
          </a:bodyPr>
          <a:p>
            <a:endParaRPr b="0" lang="en-GB" sz="3200" spc="-1" strike="noStrike">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rIns="0" tIns="0" bIns="0">
            <a:normAutofit/>
          </a:bodyPr>
          <a:p>
            <a:endParaRPr b="0" lang="en-GB" sz="3200" spc="-1" strike="noStrike">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rIns="0" tIns="0" bIns="0">
            <a:normAutofit/>
          </a:bodyPr>
          <a:p>
            <a:endParaRPr b="0" lang="en-GB" sz="3200" spc="-1" strike="noStrike">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rIns="0" tIns="0" bIns="0">
            <a:normAutofit/>
          </a:bodyPr>
          <a:p>
            <a:endParaRPr b="0" lang="en-GB" sz="3200" spc="-1" strike="noStrike">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rIns="0" tIns="0" bIns="0">
            <a:normAutofit/>
          </a:bodyPr>
          <a:p>
            <a:endParaRPr b="0" lang="en-GB" sz="3200" spc="-1" strike="noStrike">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
        <p:nvSpPr>
          <p:cNvPr id="54"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rIns="0" tIns="0" bIns="0">
            <a:normAutofit/>
          </a:bodyPr>
          <a:p>
            <a:endParaRPr b="0" lang="en-GB" sz="3200" spc="-1" strike="noStrike">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69"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
        <p:nvSpPr>
          <p:cNvPr id="70" name="PlaceHolder 5"/>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rIns="0" tIns="0" bIns="0">
            <a:normAutofit/>
          </a:bodyPr>
          <a:p>
            <a:endParaRPr b="0" lang="en-GB" sz="3200" spc="-1" strike="noStrike">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rIns="0" tIns="0" bIns="0">
            <a:normAutofit/>
          </a:bodyPr>
          <a:p>
            <a:endParaRPr b="0" lang="en-GB" sz="3200" spc="-1" strike="noStrike">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rIns="0" tIns="0" bIns="0">
            <a:normAutofit/>
          </a:bodyPr>
          <a:p>
            <a:endParaRPr b="0" lang="en-GB" sz="3200" spc="-1" strike="noStrike">
              <a:latin typeface="Arial"/>
            </a:endParaRPr>
          </a:p>
        </p:txBody>
      </p:sp>
      <p:sp>
        <p:nvSpPr>
          <p:cNvPr id="75" name="PlaceHolder 5"/>
          <p:cNvSpPr>
            <a:spLocks noGrp="1"/>
          </p:cNvSpPr>
          <p:nvPr>
            <p:ph type="body"/>
          </p:nvPr>
        </p:nvSpPr>
        <p:spPr>
          <a:xfrm>
            <a:off x="504000" y="4058640"/>
            <a:ext cx="2921040" cy="2090880"/>
          </a:xfrm>
          <a:prstGeom prst="rect">
            <a:avLst/>
          </a:prstGeom>
        </p:spPr>
        <p:txBody>
          <a:bodyPr lIns="0" rIns="0" tIns="0" bIns="0">
            <a:normAutofit/>
          </a:bodyPr>
          <a:p>
            <a:endParaRPr b="0" lang="en-GB" sz="3200" spc="-1" strike="noStrike">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rIns="0" tIns="0" bIns="0">
            <a:normAutofit/>
          </a:bodyPr>
          <a:p>
            <a:endParaRPr b="0" lang="en-GB" sz="3200" spc="-1" strike="noStrike">
              <a:latin typeface="Arial"/>
            </a:endParaRPr>
          </a:p>
        </p:txBody>
      </p:sp>
      <p:sp>
        <p:nvSpPr>
          <p:cNvPr id="77" name="PlaceHolder 7"/>
          <p:cNvSpPr>
            <a:spLocks noGrp="1"/>
          </p:cNvSpPr>
          <p:nvPr>
            <p:ph type="body"/>
          </p:nvPr>
        </p:nvSpPr>
        <p:spPr>
          <a:xfrm>
            <a:off x="6639120" y="4058640"/>
            <a:ext cx="292104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5"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7" name="PlaceHolder 2"/>
          <p:cNvSpPr>
            <a:spLocks noGrp="1"/>
          </p:cNvSpPr>
          <p:nvPr>
            <p:ph type="body"/>
          </p:nvPr>
        </p:nvSpPr>
        <p:spPr>
          <a:xfrm>
            <a:off x="504000" y="1768680"/>
            <a:ext cx="90720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9"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90"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94"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95"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
        <p:nvSpPr>
          <p:cNvPr id="96"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98"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9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00" name="PlaceHolder 4"/>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02"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10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04" name="PlaceHolder 4"/>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06" name="PlaceHolder 2"/>
          <p:cNvSpPr>
            <a:spLocks noGrp="1"/>
          </p:cNvSpPr>
          <p:nvPr>
            <p:ph type="body"/>
          </p:nvPr>
        </p:nvSpPr>
        <p:spPr>
          <a:xfrm>
            <a:off x="504000" y="1768680"/>
            <a:ext cx="9072000" cy="2090880"/>
          </a:xfrm>
          <a:prstGeom prst="rect">
            <a:avLst/>
          </a:prstGeom>
        </p:spPr>
        <p:txBody>
          <a:bodyPr lIns="0" rIns="0" tIns="0" bIns="0">
            <a:normAutofit/>
          </a:bodyPr>
          <a:p>
            <a:endParaRPr b="0" lang="en-GB" sz="3200" spc="-1" strike="noStrike">
              <a:latin typeface="Arial"/>
            </a:endParaRPr>
          </a:p>
        </p:txBody>
      </p:sp>
      <p:sp>
        <p:nvSpPr>
          <p:cNvPr id="107" name="PlaceHolder 3"/>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09"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110"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11"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
        <p:nvSpPr>
          <p:cNvPr id="112" name="PlaceHolder 5"/>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14" name="PlaceHolder 2"/>
          <p:cNvSpPr>
            <a:spLocks noGrp="1"/>
          </p:cNvSpPr>
          <p:nvPr>
            <p:ph type="body"/>
          </p:nvPr>
        </p:nvSpPr>
        <p:spPr>
          <a:xfrm>
            <a:off x="504000" y="1768680"/>
            <a:ext cx="2921040" cy="2090880"/>
          </a:xfrm>
          <a:prstGeom prst="rect">
            <a:avLst/>
          </a:prstGeom>
        </p:spPr>
        <p:txBody>
          <a:bodyPr lIns="0" rIns="0" tIns="0" bIns="0">
            <a:normAutofit/>
          </a:bodyPr>
          <a:p>
            <a:endParaRPr b="0" lang="en-GB" sz="3200" spc="-1" strike="noStrike">
              <a:latin typeface="Arial"/>
            </a:endParaRPr>
          </a:p>
        </p:txBody>
      </p:sp>
      <p:sp>
        <p:nvSpPr>
          <p:cNvPr id="115" name="PlaceHolder 3"/>
          <p:cNvSpPr>
            <a:spLocks noGrp="1"/>
          </p:cNvSpPr>
          <p:nvPr>
            <p:ph type="body"/>
          </p:nvPr>
        </p:nvSpPr>
        <p:spPr>
          <a:xfrm>
            <a:off x="3571560" y="1768680"/>
            <a:ext cx="2921040" cy="2090880"/>
          </a:xfrm>
          <a:prstGeom prst="rect">
            <a:avLst/>
          </a:prstGeom>
        </p:spPr>
        <p:txBody>
          <a:bodyPr lIns="0" rIns="0" tIns="0" bIns="0">
            <a:normAutofit/>
          </a:bodyPr>
          <a:p>
            <a:endParaRPr b="0" lang="en-GB" sz="3200" spc="-1" strike="noStrike">
              <a:latin typeface="Arial"/>
            </a:endParaRPr>
          </a:p>
        </p:txBody>
      </p:sp>
      <p:sp>
        <p:nvSpPr>
          <p:cNvPr id="116" name="PlaceHolder 4"/>
          <p:cNvSpPr>
            <a:spLocks noGrp="1"/>
          </p:cNvSpPr>
          <p:nvPr>
            <p:ph type="body"/>
          </p:nvPr>
        </p:nvSpPr>
        <p:spPr>
          <a:xfrm>
            <a:off x="6639120" y="1768680"/>
            <a:ext cx="2921040" cy="2090880"/>
          </a:xfrm>
          <a:prstGeom prst="rect">
            <a:avLst/>
          </a:prstGeom>
        </p:spPr>
        <p:txBody>
          <a:bodyPr lIns="0" rIns="0" tIns="0" bIns="0">
            <a:normAutofit/>
          </a:bodyPr>
          <a:p>
            <a:endParaRPr b="0" lang="en-GB" sz="3200" spc="-1" strike="noStrike">
              <a:latin typeface="Arial"/>
            </a:endParaRPr>
          </a:p>
        </p:txBody>
      </p:sp>
      <p:sp>
        <p:nvSpPr>
          <p:cNvPr id="117" name="PlaceHolder 5"/>
          <p:cNvSpPr>
            <a:spLocks noGrp="1"/>
          </p:cNvSpPr>
          <p:nvPr>
            <p:ph type="body"/>
          </p:nvPr>
        </p:nvSpPr>
        <p:spPr>
          <a:xfrm>
            <a:off x="504000" y="4058640"/>
            <a:ext cx="2921040" cy="2090880"/>
          </a:xfrm>
          <a:prstGeom prst="rect">
            <a:avLst/>
          </a:prstGeom>
        </p:spPr>
        <p:txBody>
          <a:bodyPr lIns="0" rIns="0" tIns="0" bIns="0">
            <a:normAutofit/>
          </a:bodyPr>
          <a:p>
            <a:endParaRPr b="0" lang="en-GB" sz="3200" spc="-1" strike="noStrike">
              <a:latin typeface="Arial"/>
            </a:endParaRPr>
          </a:p>
        </p:txBody>
      </p:sp>
      <p:sp>
        <p:nvSpPr>
          <p:cNvPr id="118" name="PlaceHolder 6"/>
          <p:cNvSpPr>
            <a:spLocks noGrp="1"/>
          </p:cNvSpPr>
          <p:nvPr>
            <p:ph type="body"/>
          </p:nvPr>
        </p:nvSpPr>
        <p:spPr>
          <a:xfrm>
            <a:off x="3571560" y="4058640"/>
            <a:ext cx="2921040" cy="2090880"/>
          </a:xfrm>
          <a:prstGeom prst="rect">
            <a:avLst/>
          </a:prstGeom>
        </p:spPr>
        <p:txBody>
          <a:bodyPr lIns="0" rIns="0" tIns="0" bIns="0">
            <a:normAutofit/>
          </a:bodyPr>
          <a:p>
            <a:endParaRPr b="0" lang="en-GB" sz="3200" spc="-1" strike="noStrike">
              <a:latin typeface="Arial"/>
            </a:endParaRPr>
          </a:p>
        </p:txBody>
      </p:sp>
      <p:sp>
        <p:nvSpPr>
          <p:cNvPr id="119" name="PlaceHolder 7"/>
          <p:cNvSpPr>
            <a:spLocks noGrp="1"/>
          </p:cNvSpPr>
          <p:nvPr>
            <p:ph type="body"/>
          </p:nvPr>
        </p:nvSpPr>
        <p:spPr>
          <a:xfrm>
            <a:off x="6639120" y="4058640"/>
            <a:ext cx="292104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en-GB" sz="3200" spc="-1" strike="noStrike">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normAutofit/>
          </a:bodyPr>
          <a:p>
            <a:endParaRPr b="0" lang="en-GB" sz="3200" spc="-1" strike="noStrike">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GB" sz="4400" spc="-1" strike="noStrike">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normAutofit/>
          </a:bodyPr>
          <a:p>
            <a:endParaRPr b="0" lang="en-GB" sz="3200" spc="-1" strike="noStrike">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GB" sz="3200" spc="-1" strike="noStrike">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3150000"/>
            <a:ext cx="9719280" cy="1259280"/>
          </a:xfrm>
          <a:prstGeom prst="rect">
            <a:avLst/>
          </a:prstGeom>
          <a:solidFill>
            <a:srgbClr val="e74c3c"/>
          </a:solidFill>
          <a:ln>
            <a:noFill/>
          </a:ln>
        </p:spPr>
        <p:style>
          <a:lnRef idx="0"/>
          <a:fillRef idx="0"/>
          <a:effectRef idx="0"/>
          <a:fontRef idx="minor"/>
        </p:style>
      </p:sp>
      <p:sp>
        <p:nvSpPr>
          <p:cNvPr id="1" name="PlaceHolder 2"/>
          <p:cNvSpPr>
            <a:spLocks noGrp="1"/>
          </p:cNvSpPr>
          <p:nvPr>
            <p:ph type="title"/>
          </p:nvPr>
        </p:nvSpPr>
        <p:spPr>
          <a:xfrm>
            <a:off x="360000" y="360000"/>
            <a:ext cx="9359280" cy="89928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2" name="PlaceHolder 3"/>
          <p:cNvSpPr>
            <a:spLocks noGrp="1"/>
          </p:cNvSpPr>
          <p:nvPr>
            <p:ph type="body"/>
          </p:nvPr>
        </p:nvSpPr>
        <p:spPr>
          <a:xfrm>
            <a:off x="360000" y="1980000"/>
            <a:ext cx="9179280" cy="4679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1800" spc="-1" strike="noStrike">
                <a:latin typeface="Arial"/>
              </a:rPr>
              <a:t>Click to edit the outline text format</a:t>
            </a:r>
            <a:endParaRPr b="0" lang="en-GB" sz="1800" spc="-1" strike="noStrike">
              <a:latin typeface="Arial"/>
            </a:endParaRPr>
          </a:p>
          <a:p>
            <a:pPr lvl="1" marL="864000" indent="-324000">
              <a:spcBef>
                <a:spcPts val="1134"/>
              </a:spcBef>
              <a:buClr>
                <a:srgbClr val="000000"/>
              </a:buClr>
              <a:buSzPct val="75000"/>
              <a:buFont typeface="Symbol" charset="2"/>
              <a:buChar char=""/>
            </a:pPr>
            <a:r>
              <a:rPr b="0" lang="en-GB" sz="1800" spc="-1" strike="noStrike">
                <a:latin typeface="Arial"/>
              </a:rPr>
              <a:t>Second Outline Level</a:t>
            </a:r>
            <a:endParaRPr b="0" lang="en-GB" sz="1800" spc="-1" strike="noStrike">
              <a:latin typeface="Arial"/>
            </a:endParaRPr>
          </a:p>
          <a:p>
            <a:pPr lvl="2" marL="1296000" indent="-288000">
              <a:spcBef>
                <a:spcPts val="850"/>
              </a:spcBef>
              <a:buClr>
                <a:srgbClr val="000000"/>
              </a:buClr>
              <a:buSzPct val="45000"/>
              <a:buFont typeface="Wingdings" charset="2"/>
              <a:buChar char=""/>
            </a:pPr>
            <a:r>
              <a:rPr b="0" lang="en-GB" sz="1800" spc="-1" strike="noStrike">
                <a:latin typeface="Arial"/>
              </a:rPr>
              <a:t>Third Outline Level</a:t>
            </a:r>
            <a:endParaRPr b="0" lang="en-GB" sz="1800" spc="-1" strike="noStrike">
              <a:latin typeface="Arial"/>
            </a:endParaRPr>
          </a:p>
          <a:p>
            <a:pPr lvl="3" marL="1728000" indent="-216000">
              <a:spcBef>
                <a:spcPts val="567"/>
              </a:spcBef>
              <a:buClr>
                <a:srgbClr val="000000"/>
              </a:buClr>
              <a:buSzPct val="75000"/>
              <a:buFont typeface="Symbol" charset="2"/>
              <a:buChar char=""/>
            </a:pPr>
            <a:r>
              <a:rPr b="0" lang="en-GB" sz="1800" spc="-1" strike="noStrike">
                <a:latin typeface="Arial"/>
              </a:rPr>
              <a:t>Fourth Outline Level</a:t>
            </a:r>
            <a:endParaRPr b="0" lang="en-GB" sz="1800" spc="-1" strike="noStrike">
              <a:latin typeface="Arial"/>
            </a:endParaRPr>
          </a:p>
          <a:p>
            <a:pPr lvl="4" marL="2160000" indent="-216000">
              <a:spcBef>
                <a:spcPts val="283"/>
              </a:spcBef>
              <a:buClr>
                <a:srgbClr val="000000"/>
              </a:buClr>
              <a:buSzPct val="45000"/>
              <a:buFont typeface="Wingdings" charset="2"/>
              <a:buChar char=""/>
            </a:pPr>
            <a:r>
              <a:rPr b="0" lang="en-GB" sz="1800" spc="-1" strike="noStrike">
                <a:latin typeface="Arial"/>
              </a:rPr>
              <a:t>Fifth Outline Level</a:t>
            </a:r>
            <a:endParaRPr b="0" lang="en-GB" sz="1800" spc="-1" strike="noStrike">
              <a:latin typeface="Arial"/>
            </a:endParaRPr>
          </a:p>
          <a:p>
            <a:pPr lvl="5" marL="2592000" indent="-216000">
              <a:spcBef>
                <a:spcPts val="283"/>
              </a:spcBef>
              <a:buClr>
                <a:srgbClr val="000000"/>
              </a:buClr>
              <a:buSzPct val="45000"/>
              <a:buFont typeface="Wingdings" charset="2"/>
              <a:buChar char=""/>
            </a:pPr>
            <a:r>
              <a:rPr b="0" lang="en-GB" sz="1800" spc="-1" strike="noStrike">
                <a:latin typeface="Arial"/>
              </a:rPr>
              <a:t>Sixth Outline Level</a:t>
            </a:r>
            <a:endParaRPr b="0" lang="en-GB" sz="1800" spc="-1" strike="noStrike">
              <a:latin typeface="Arial"/>
            </a:endParaRPr>
          </a:p>
          <a:p>
            <a:pPr lvl="6" marL="3024000" indent="-216000">
              <a:spcBef>
                <a:spcPts val="283"/>
              </a:spcBef>
              <a:buClr>
                <a:srgbClr val="000000"/>
              </a:buClr>
              <a:buSzPct val="45000"/>
              <a:buFont typeface="Wingdings" charset="2"/>
              <a:buChar char=""/>
            </a:pPr>
            <a:r>
              <a:rPr b="0" lang="en-GB" sz="1800" spc="-1" strike="noStrike">
                <a:latin typeface="Arial"/>
              </a:rPr>
              <a:t>Seventh Outline Level</a:t>
            </a:r>
            <a:endParaRPr b="0" lang="en-GB"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CustomShape 1"/>
          <p:cNvSpPr/>
          <p:nvPr/>
        </p:nvSpPr>
        <p:spPr>
          <a:xfrm>
            <a:off x="0" y="3150000"/>
            <a:ext cx="9719280" cy="1259280"/>
          </a:xfrm>
          <a:prstGeom prst="rect">
            <a:avLst/>
          </a:prstGeom>
          <a:solidFill>
            <a:srgbClr val="e74c3c"/>
          </a:solidFill>
          <a:ln>
            <a:noFill/>
          </a:ln>
        </p:spPr>
        <p:style>
          <a:lnRef idx="0"/>
          <a:fillRef idx="0"/>
          <a:effectRef idx="0"/>
          <a:fontRef idx="minor"/>
        </p:style>
      </p:sp>
      <p:sp>
        <p:nvSpPr>
          <p:cNvPr id="40" name="PlaceHolder 2"/>
          <p:cNvSpPr>
            <a:spLocks noGrp="1"/>
          </p:cNvSpPr>
          <p:nvPr>
            <p:ph type="title"/>
          </p:nvPr>
        </p:nvSpPr>
        <p:spPr>
          <a:xfrm>
            <a:off x="504000" y="301320"/>
            <a:ext cx="90720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41" name="PlaceHolder 3"/>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0" y="180000"/>
            <a:ext cx="9719280" cy="1259280"/>
          </a:xfrm>
          <a:prstGeom prst="rect">
            <a:avLst/>
          </a:prstGeom>
          <a:solidFill>
            <a:srgbClr val="e74c3c"/>
          </a:solidFill>
          <a:ln w="72000">
            <a:noFill/>
          </a:ln>
        </p:spPr>
        <p:style>
          <a:lnRef idx="0"/>
          <a:fillRef idx="0"/>
          <a:effectRef idx="0"/>
          <a:fontRef idx="minor"/>
        </p:style>
      </p:sp>
      <p:sp>
        <p:nvSpPr>
          <p:cNvPr id="79" name="CustomShape 2"/>
          <p:cNvSpPr/>
          <p:nvPr/>
        </p:nvSpPr>
        <p:spPr>
          <a:xfrm>
            <a:off x="7560000" y="6840000"/>
            <a:ext cx="2519280" cy="539280"/>
          </a:xfrm>
          <a:prstGeom prst="rect">
            <a:avLst/>
          </a:prstGeom>
          <a:solidFill>
            <a:srgbClr val="e74c3c"/>
          </a:solidFill>
          <a:ln w="72000">
            <a:noFill/>
          </a:ln>
        </p:spPr>
        <p:style>
          <a:lnRef idx="0"/>
          <a:fillRef idx="0"/>
          <a:effectRef idx="0"/>
          <a:fontRef idx="minor"/>
        </p:style>
      </p:sp>
      <p:sp>
        <p:nvSpPr>
          <p:cNvPr id="80" name="CustomShape 3"/>
          <p:cNvSpPr/>
          <p:nvPr/>
        </p:nvSpPr>
        <p:spPr>
          <a:xfrm>
            <a:off x="900000" y="6840000"/>
            <a:ext cx="6479280" cy="539280"/>
          </a:xfrm>
          <a:prstGeom prst="rect">
            <a:avLst/>
          </a:prstGeom>
          <a:solidFill>
            <a:srgbClr val="bdc3c7"/>
          </a:solidFill>
          <a:ln w="72000">
            <a:noFill/>
          </a:ln>
        </p:spPr>
        <p:style>
          <a:lnRef idx="0"/>
          <a:fillRef idx="0"/>
          <a:effectRef idx="0"/>
          <a:fontRef idx="minor"/>
        </p:style>
      </p:sp>
      <p:sp>
        <p:nvSpPr>
          <p:cNvPr id="81" name="CustomShape 4"/>
          <p:cNvSpPr/>
          <p:nvPr/>
        </p:nvSpPr>
        <p:spPr>
          <a:xfrm>
            <a:off x="180000" y="6840000"/>
            <a:ext cx="539280" cy="539280"/>
          </a:xfrm>
          <a:prstGeom prst="rect">
            <a:avLst/>
          </a:prstGeom>
          <a:noFill/>
          <a:ln w="72000">
            <a:noFill/>
          </a:ln>
        </p:spPr>
        <p:style>
          <a:lnRef idx="0"/>
          <a:fillRef idx="0"/>
          <a:effectRef idx="0"/>
          <a:fontRef idx="minor"/>
        </p:style>
      </p:sp>
      <p:sp>
        <p:nvSpPr>
          <p:cNvPr id="82" name="PlaceHolder 5"/>
          <p:cNvSpPr>
            <a:spLocks noGrp="1"/>
          </p:cNvSpPr>
          <p:nvPr>
            <p:ph type="title"/>
          </p:nvPr>
        </p:nvSpPr>
        <p:spPr>
          <a:xfrm>
            <a:off x="504000" y="301320"/>
            <a:ext cx="9072000" cy="1261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83"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hyperlink" Target="https://www.zatran.com/en/technolgie/seilbahn/" TargetMode="Externa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hyperlink" Target="https://www.doppelmayr.com/products/detachable-gondola-lift/" TargetMode="External"/><Relationship Id="rId2" Type="http://schemas.openxmlformats.org/officeDocument/2006/relationships/image" Target="../media/image4.png"/><Relationship Id="rId3"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hyperlink" Target="https://www.doppelmayr.com/products/3s-gondola-lift/" TargetMode="External"/><Relationship Id="rId2" Type="http://schemas.openxmlformats.org/officeDocument/2006/relationships/image" Target="../media/image5.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hyperlink" Target="https://civmin.utoronto.ca/wp-content/uploads/2015/08/Makkah-Project-Report-Part-1.pdf" TargetMode="External"/><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360000" y="333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Cable Car System for Lake Toba</a:t>
            </a:r>
            <a:endParaRPr b="0" lang="en-GB" sz="3200" spc="-1" strike="noStrike">
              <a:latin typeface="Arial"/>
            </a:endParaRPr>
          </a:p>
        </p:txBody>
      </p:sp>
      <p:sp>
        <p:nvSpPr>
          <p:cNvPr id="121" name="CustomShape 2"/>
          <p:cNvSpPr/>
          <p:nvPr/>
        </p:nvSpPr>
        <p:spPr>
          <a:xfrm>
            <a:off x="540000" y="4680000"/>
            <a:ext cx="9179280" cy="2519280"/>
          </a:xfrm>
          <a:prstGeom prst="rect">
            <a:avLst/>
          </a:prstGeom>
          <a:noFill/>
          <a:ln>
            <a:noFill/>
          </a:ln>
        </p:spPr>
        <p:style>
          <a:lnRef idx="0"/>
          <a:fillRef idx="0"/>
          <a:effectRef idx="0"/>
          <a:fontRef idx="minor"/>
        </p:style>
        <p:txBody>
          <a:bodyPr lIns="0" rIns="0" tIns="0" bIns="0"/>
          <a:p>
            <a:pPr>
              <a:lnSpc>
                <a:spcPct val="100000"/>
              </a:lnSpc>
            </a:pPr>
            <a:r>
              <a:rPr b="0" lang="en-GB" sz="2200" spc="-1" strike="noStrike">
                <a:solidFill>
                  <a:srgbClr val="1c1c1c"/>
                </a:solidFill>
                <a:latin typeface="Source Sans Pro Light"/>
                <a:ea typeface="DejaVu Sans"/>
              </a:rPr>
              <a:t>The most effective mass transport system for a future oriented Eco-Tourism Destination:</a:t>
            </a:r>
            <a:endParaRPr b="0" lang="en-GB" sz="2200" spc="-1" strike="noStrike">
              <a:latin typeface="Arial"/>
            </a:endParaRPr>
          </a:p>
          <a:p>
            <a:pPr marL="612000">
              <a:lnSpc>
                <a:spcPct val="100000"/>
              </a:lnSpc>
              <a:buClr>
                <a:srgbClr val="1c1c1c"/>
              </a:buClr>
              <a:buFont typeface="Wingdings" charset="2"/>
              <a:buChar char=""/>
            </a:pPr>
            <a:r>
              <a:rPr b="0" lang="en-GB" sz="2200" spc="-1" strike="noStrike">
                <a:solidFill>
                  <a:srgbClr val="1c1c1c"/>
                </a:solidFill>
                <a:latin typeface="Source Sans Pro Light"/>
                <a:ea typeface="DejaVu Sans"/>
              </a:rPr>
              <a:t>Collecting the investment of 5 Trillion IDR in 3 month</a:t>
            </a:r>
            <a:endParaRPr b="0" lang="en-GB" sz="2200" spc="-1" strike="noStrike">
              <a:latin typeface="Arial"/>
            </a:endParaRPr>
          </a:p>
          <a:p>
            <a:pPr marL="612000">
              <a:lnSpc>
                <a:spcPct val="100000"/>
              </a:lnSpc>
              <a:buClr>
                <a:srgbClr val="1c1c1c"/>
              </a:buClr>
              <a:buFont typeface="Wingdings" charset="2"/>
              <a:buChar char=""/>
            </a:pPr>
            <a:r>
              <a:rPr b="0" lang="en-GB" sz="2200" spc="-1" strike="noStrike">
                <a:solidFill>
                  <a:srgbClr val="1c1c1c"/>
                </a:solidFill>
                <a:latin typeface="Source Sans Pro Light"/>
                <a:ea typeface="DejaVu Sans"/>
              </a:rPr>
              <a:t>Built 110 km cable car in 2 years</a:t>
            </a:r>
            <a:endParaRPr b="0" lang="en-GB" sz="2200" spc="-1" strike="noStrike">
              <a:latin typeface="Arial"/>
            </a:endParaRPr>
          </a:p>
          <a:p>
            <a:pPr marL="612000">
              <a:lnSpc>
                <a:spcPct val="100000"/>
              </a:lnSpc>
              <a:buClr>
                <a:srgbClr val="1c1c1c"/>
              </a:buClr>
              <a:buFont typeface="Wingdings" charset="2"/>
              <a:buChar char=""/>
            </a:pPr>
            <a:r>
              <a:rPr b="0" lang="en-GB" sz="2200" spc="-1" strike="noStrike">
                <a:solidFill>
                  <a:srgbClr val="1c1c1c"/>
                </a:solidFill>
                <a:latin typeface="Source Sans Pro Light"/>
                <a:ea typeface="DejaVu Sans"/>
              </a:rPr>
              <a:t>Never done before in the world</a:t>
            </a:r>
            <a:endParaRPr b="0" lang="en-GB" sz="2200" spc="-1" strike="noStrike">
              <a:latin typeface="Arial"/>
            </a:endParaRPr>
          </a:p>
          <a:p>
            <a:pPr marL="612000">
              <a:lnSpc>
                <a:spcPct val="100000"/>
              </a:lnSpc>
              <a:buClr>
                <a:srgbClr val="1c1c1c"/>
              </a:buClr>
              <a:buFont typeface="Wingdings" charset="2"/>
              <a:buChar char=""/>
            </a:pPr>
            <a:r>
              <a:rPr b="0" lang="en-GB" sz="2200" spc="-1" strike="noStrike">
                <a:solidFill>
                  <a:srgbClr val="1c1c1c"/>
                </a:solidFill>
                <a:latin typeface="Source Sans Pro Light"/>
                <a:ea typeface="DejaVu Sans"/>
              </a:rPr>
              <a:t>The world will look at Lake Toba</a:t>
            </a:r>
            <a:endParaRPr b="0" lang="en-GB" sz="2200" spc="-1" strike="noStrike">
              <a:latin typeface="Arial"/>
            </a:endParaRPr>
          </a:p>
          <a:p>
            <a:pPr marL="612000">
              <a:lnSpc>
                <a:spcPct val="100000"/>
              </a:lnSpc>
              <a:buClr>
                <a:srgbClr val="1c1c1c"/>
              </a:buClr>
              <a:buFont typeface="Wingdings" charset="2"/>
              <a:buChar char=""/>
            </a:pPr>
            <a:r>
              <a:rPr b="0" lang="en-GB" sz="2200" spc="-1" strike="noStrike">
                <a:solidFill>
                  <a:srgbClr val="1c1c1c"/>
                </a:solidFill>
                <a:latin typeface="Source Sans Pro Light"/>
                <a:ea typeface="DejaVu Sans"/>
              </a:rPr>
              <a:t>The best and most effective marketing itself</a:t>
            </a:r>
            <a:endParaRPr b="0" lang="en-GB" sz="2200" spc="-1" strike="noStrike">
              <a:latin typeface="Arial"/>
            </a:endParaRPr>
          </a:p>
        </p:txBody>
      </p:sp>
      <p:sp>
        <p:nvSpPr>
          <p:cNvPr id="122" name="CustomShape 3"/>
          <p:cNvSpPr/>
          <p:nvPr/>
        </p:nvSpPr>
        <p:spPr>
          <a:xfrm rot="577200">
            <a:off x="2493360" y="830520"/>
            <a:ext cx="6582960" cy="19468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a65d"/>
                </a:solidFill>
                <a:latin typeface="Source Sans Pro"/>
                <a:ea typeface="DejaVu Sans"/>
              </a:rPr>
              <a:t>Combine a Cable-Car with Hotel, Restaurants and Villas</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a65d"/>
                </a:solidFill>
                <a:latin typeface="Source Sans Pro"/>
                <a:ea typeface="DejaVu Sans"/>
              </a:rPr>
              <a:t>Each Tower a Building with direct access to the Cable Car</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a65d"/>
                </a:solidFill>
                <a:latin typeface="Source Sans Pro"/>
                <a:ea typeface="DejaVu Sans"/>
              </a:rPr>
              <a:t>Crowd investment of people they want to have one of the 350 Towers</a:t>
            </a:r>
            <a:endParaRPr b="0" lang="en-GB"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The advantages of the Landlords</a:t>
            </a:r>
            <a:endParaRPr b="0" lang="en-GB" sz="4400" spc="-1" strike="noStrike">
              <a:latin typeface="Arial"/>
            </a:endParaRPr>
          </a:p>
        </p:txBody>
      </p:sp>
      <p:sp>
        <p:nvSpPr>
          <p:cNvPr id="140" name="TextShape 2"/>
          <p:cNvSpPr txBox="1"/>
          <p:nvPr/>
        </p:nvSpPr>
        <p:spPr>
          <a:xfrm>
            <a:off x="504000" y="1768680"/>
            <a:ext cx="907200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They can built their own tower</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When they give the land to Government, then:</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They have a cable car access point on their land. </a:t>
            </a:r>
            <a:endParaRPr b="0" lang="en-GB" sz="28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All the land of them is getting much more worthy</a:t>
            </a:r>
            <a:endParaRPr b="0" lang="en-GB" sz="28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With the money they got for their land, they will be </a:t>
            </a:r>
            <a:r>
              <a:rPr b="0" lang="en-GB" sz="2800" spc="-1" strike="noStrike">
                <a:latin typeface="Arial"/>
              </a:rPr>
              <a:t>able to built a house directly to the cable car tower </a:t>
            </a:r>
            <a:r>
              <a:rPr b="0" lang="en-GB" sz="2800" spc="-1" strike="noStrike">
                <a:latin typeface="Arial"/>
              </a:rPr>
              <a:t>themselve. </a:t>
            </a:r>
            <a:endParaRPr b="0" lang="en-GB" sz="28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They can develop their land around the tower. They </a:t>
            </a:r>
            <a:r>
              <a:rPr b="0" lang="en-GB" sz="2800" spc="-1" strike="noStrike">
                <a:latin typeface="Arial"/>
              </a:rPr>
              <a:t>can transport all their good with the cable car </a:t>
            </a:r>
            <a:r>
              <a:rPr b="0" lang="en-GB" sz="2800" spc="-1" strike="noStrike">
                <a:latin typeface="Arial"/>
              </a:rPr>
              <a:t>system to the place. </a:t>
            </a:r>
            <a:endParaRPr b="0" lang="en-GB" sz="28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The running of the auction</a:t>
            </a:r>
            <a:endParaRPr b="0" lang="en-GB" sz="4400" spc="-1" strike="noStrike">
              <a:latin typeface="Arial"/>
            </a:endParaRPr>
          </a:p>
        </p:txBody>
      </p:sp>
      <p:sp>
        <p:nvSpPr>
          <p:cNvPr id="142" name="TextShape 2"/>
          <p:cNvSpPr txBox="1"/>
          <p:nvPr/>
        </p:nvSpPr>
        <p:spPr>
          <a:xfrm>
            <a:off x="504000" y="1768680"/>
            <a:ext cx="907200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The auction take place on a webpage in an interactive way. The people/companies have to register with their legal status and all getting all the time then further informations about the biding</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 biding is running for 2 or 3 month. To get the biding started, the first 100 who give a biding get a lifetime free card for the usage of the cable car system. </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In all media has to be reported all the time about the biding.</a:t>
            </a:r>
            <a:endParaRPr b="0" lang="en-GB" sz="32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Which System?</a:t>
            </a:r>
            <a:endParaRPr b="0" lang="en-GB" sz="3200" spc="-1" strike="noStrike">
              <a:latin typeface="Arial"/>
            </a:endParaRPr>
          </a:p>
        </p:txBody>
      </p:sp>
      <p:sp>
        <p:nvSpPr>
          <p:cNvPr id="144"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GB" sz="2600" spc="-1" strike="noStrike">
                <a:solidFill>
                  <a:srgbClr val="1c1c1c"/>
                </a:solidFill>
                <a:latin typeface="Source Sans Pro Semibold"/>
                <a:ea typeface="DejaVu Sans"/>
              </a:rPr>
              <a:t>There are especially two systems which are to use:</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Mono-cable Gondola Detachable</a:t>
            </a:r>
            <a:br/>
            <a:r>
              <a:rPr b="1" lang="en-GB" sz="2600" spc="-1" strike="noStrike">
                <a:solidFill>
                  <a:srgbClr val="1c1c1c"/>
                </a:solidFill>
                <a:latin typeface="Source Sans Pro Semibold"/>
                <a:ea typeface="DejaVu Sans"/>
              </a:rPr>
              <a:t>(MGD)</a:t>
            </a:r>
            <a:br/>
            <a:r>
              <a:rPr b="1" lang="en-GB" sz="2200" spc="-1" strike="noStrike">
                <a:solidFill>
                  <a:srgbClr val="1c1c1c"/>
                </a:solidFill>
                <a:latin typeface="Source Sans Pro Semibold"/>
                <a:ea typeface="DejaVu Sans"/>
              </a:rPr>
              <a:t>One cable, which </a:t>
            </a:r>
            <a:br/>
            <a:r>
              <a:rPr b="1" lang="en-GB" sz="2200" spc="-1" strike="noStrike">
                <a:solidFill>
                  <a:srgbClr val="1c1c1c"/>
                </a:solidFill>
                <a:latin typeface="Source Sans Pro Semibold"/>
                <a:ea typeface="DejaVu Sans"/>
              </a:rPr>
              <a:t>hold the cabins and </a:t>
            </a:r>
            <a:br/>
            <a:r>
              <a:rPr b="1" lang="en-GB" sz="2200" spc="-1" strike="noStrike">
                <a:solidFill>
                  <a:srgbClr val="1c1c1c"/>
                </a:solidFill>
                <a:latin typeface="Source Sans Pro Semibold"/>
                <a:ea typeface="DejaVu Sans"/>
              </a:rPr>
              <a:t>move them.</a:t>
            </a:r>
            <a:endParaRPr b="0" lang="en-GB" sz="2200" spc="-1" strike="noStrike">
              <a:latin typeface="Arial"/>
            </a:endParaRPr>
          </a:p>
          <a:p>
            <a:pPr>
              <a:lnSpc>
                <a:spcPct val="100000"/>
              </a:lnSpc>
              <a:spcAft>
                <a:spcPts val="1142"/>
              </a:spcAft>
            </a:pPr>
            <a:br/>
            <a:endParaRPr b="0" lang="en-GB" sz="22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800" spc="-1" strike="noStrike">
                <a:solidFill>
                  <a:srgbClr val="1c1c1c"/>
                </a:solidFill>
                <a:latin typeface="Source Sans Pro Semibold"/>
                <a:ea typeface="DejaVu Sans"/>
              </a:rPr>
              <a:t>Tri-cable Gondola Detachable </a:t>
            </a:r>
            <a:br/>
            <a:r>
              <a:rPr b="1" lang="en-GB" sz="2800" spc="-1" strike="noStrike">
                <a:solidFill>
                  <a:srgbClr val="1c1c1c"/>
                </a:solidFill>
                <a:latin typeface="Source Sans Pro Semibold"/>
                <a:ea typeface="DejaVu Sans"/>
              </a:rPr>
              <a:t>(TGD)</a:t>
            </a:r>
            <a:br/>
            <a:r>
              <a:rPr b="1" lang="en-GB" sz="2400" spc="-1" strike="noStrike">
                <a:solidFill>
                  <a:srgbClr val="1c1c1c"/>
                </a:solidFill>
                <a:latin typeface="Source Sans Pro Semibold"/>
                <a:ea typeface="DejaVu Sans"/>
              </a:rPr>
              <a:t>Two cable to carry </a:t>
            </a:r>
            <a:br/>
            <a:r>
              <a:rPr b="1" lang="en-GB" sz="2400" spc="-1" strike="noStrike">
                <a:solidFill>
                  <a:srgbClr val="1c1c1c"/>
                </a:solidFill>
                <a:latin typeface="Source Sans Pro Semibold"/>
                <a:ea typeface="DejaVu Sans"/>
              </a:rPr>
              <a:t>and one to move </a:t>
            </a:r>
            <a:br/>
            <a:r>
              <a:rPr b="1" lang="en-GB" sz="2400" spc="-1" strike="noStrike">
                <a:solidFill>
                  <a:srgbClr val="1c1c1c"/>
                </a:solidFill>
                <a:latin typeface="Source Sans Pro Semibold"/>
                <a:ea typeface="DejaVu Sans"/>
              </a:rPr>
              <a:t>the cabins.</a:t>
            </a:r>
            <a:endParaRPr b="0" lang="en-GB" sz="24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400" spc="-1" strike="noStrike">
                <a:solidFill>
                  <a:srgbClr val="1c1c1c"/>
                </a:solidFill>
                <a:latin typeface="Source Sans Pro Semibold"/>
                <a:ea typeface="DejaVu Sans"/>
              </a:rPr>
              <a:t> </a:t>
            </a:r>
            <a:endParaRPr b="0" lang="en-GB" sz="2400" spc="-1" strike="noStrike">
              <a:latin typeface="Arial"/>
            </a:endParaRPr>
          </a:p>
          <a:p>
            <a:pPr>
              <a:lnSpc>
                <a:spcPct val="100000"/>
              </a:lnSpc>
              <a:spcAft>
                <a:spcPts val="1142"/>
              </a:spcAft>
            </a:pPr>
            <a:r>
              <a:rPr b="1" lang="en-GB" sz="2600" spc="-1" strike="noStrike">
                <a:solidFill>
                  <a:srgbClr val="1c1c1c"/>
                </a:solidFill>
                <a:latin typeface="Source Sans Pro Semibold"/>
                <a:ea typeface="DejaVu Sans"/>
              </a:rPr>
              <a:t>Good Text: </a:t>
            </a:r>
            <a:r>
              <a:rPr b="1" lang="en-GB" sz="2600" spc="-1" strike="noStrike" u="sng">
                <a:solidFill>
                  <a:srgbClr val="0000ff"/>
                </a:solidFill>
                <a:uFillTx/>
                <a:latin typeface="Source Sans Pro Semibold"/>
                <a:ea typeface="DejaVu Sans"/>
                <a:hlinkClick r:id="rId1"/>
              </a:rPr>
              <a:t>https://www.zatran.com/en/technolgie/seilbahn/</a:t>
            </a:r>
            <a:endParaRPr b="0" lang="en-GB" sz="2600" spc="-1" strike="noStrike">
              <a:latin typeface="Arial"/>
            </a:endParaRPr>
          </a:p>
        </p:txBody>
      </p:sp>
      <p:pic>
        <p:nvPicPr>
          <p:cNvPr id="145" name="" descr=""/>
          <p:cNvPicPr/>
          <p:nvPr/>
        </p:nvPicPr>
        <p:blipFill>
          <a:blip r:embed="rId2"/>
          <a:stretch/>
        </p:blipFill>
        <p:spPr>
          <a:xfrm>
            <a:off x="6492240" y="2337840"/>
            <a:ext cx="2856600" cy="2142000"/>
          </a:xfrm>
          <a:prstGeom prst="rect">
            <a:avLst/>
          </a:prstGeom>
          <a:ln>
            <a:noFill/>
          </a:ln>
        </p:spPr>
      </p:pic>
      <p:pic>
        <p:nvPicPr>
          <p:cNvPr id="146" name="" descr=""/>
          <p:cNvPicPr/>
          <p:nvPr/>
        </p:nvPicPr>
        <p:blipFill>
          <a:blip r:embed="rId3"/>
          <a:stretch/>
        </p:blipFill>
        <p:spPr>
          <a:xfrm>
            <a:off x="5555160" y="4585680"/>
            <a:ext cx="2856600" cy="172296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The Mono-cable Gondola Detachable (MGD)</a:t>
            </a:r>
            <a:endParaRPr b="0" lang="en-GB" sz="3200" spc="-1" strike="noStrike">
              <a:latin typeface="Arial"/>
            </a:endParaRPr>
          </a:p>
        </p:txBody>
      </p:sp>
      <p:sp>
        <p:nvSpPr>
          <p:cNvPr id="148"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GB" sz="2600" spc="-1" strike="noStrike">
                <a:solidFill>
                  <a:srgbClr val="1c1c1c"/>
                </a:solidFill>
                <a:latin typeface="Source Sans Pro Semibold"/>
                <a:ea typeface="DejaVu Sans"/>
              </a:rPr>
              <a:t>The highlights:</a:t>
            </a:r>
            <a:endParaRPr b="0" lang="en-GB" sz="26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Speed up to 7m/s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Transport capacities of up to 4,500 passengers </a:t>
            </a:r>
            <a:br/>
            <a:r>
              <a:rPr b="0" lang="en-GB" sz="2200" spc="-1" strike="noStrike">
                <a:solidFill>
                  <a:srgbClr val="1c1c1c"/>
                </a:solidFill>
                <a:latin typeface="Source Sans Pro Light"/>
                <a:ea typeface="DejaVu Sans"/>
              </a:rPr>
              <a:t>per hour and direction</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Wide choice of cabin designs and options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Functional cabin parking facilities to suit requirements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Maximum availability</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Maintenance-friendly thanks to easy access to all components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Cheaper to built</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Less space necessary for the stations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More flexibility, more easy to change the Gondola with chairs or transport Gondola</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The Gondola are not so high over the ground (Less fear)</a:t>
            </a:r>
            <a:endParaRPr b="0" lang="en-GB" sz="2200" spc="-1" strike="noStrike">
              <a:latin typeface="Arial"/>
            </a:endParaRPr>
          </a:p>
          <a:p>
            <a:pPr>
              <a:lnSpc>
                <a:spcPct val="100000"/>
              </a:lnSpc>
            </a:pPr>
            <a:r>
              <a:rPr b="1" lang="en-GB" sz="2600" spc="-1" strike="noStrike">
                <a:solidFill>
                  <a:srgbClr val="1c1c1c"/>
                </a:solidFill>
                <a:latin typeface="Source Sans Pro Semibold"/>
                <a:ea typeface="DejaVu Sans"/>
              </a:rPr>
              <a:t>More Info at: </a:t>
            </a:r>
            <a:r>
              <a:rPr b="1" lang="en-GB" sz="2600" spc="-1" strike="noStrike" u="sng">
                <a:solidFill>
                  <a:srgbClr val="0000ff"/>
                </a:solidFill>
                <a:uFillTx/>
                <a:latin typeface="Source Sans Pro Semibold"/>
                <a:ea typeface="DejaVu Sans"/>
                <a:hlinkClick r:id="rId1"/>
              </a:rPr>
              <a:t>https://www.doppelmayr.com/products/detachable-gondola-lift/</a:t>
            </a:r>
            <a:endParaRPr b="0" lang="en-GB" sz="2600" spc="-1" strike="noStrike">
              <a:latin typeface="Arial"/>
            </a:endParaRPr>
          </a:p>
          <a:p>
            <a:pPr>
              <a:lnSpc>
                <a:spcPct val="100000"/>
              </a:lnSpc>
            </a:pPr>
            <a:endParaRPr b="0" lang="en-GB" sz="2600" spc="-1" strike="noStrike">
              <a:latin typeface="Arial"/>
            </a:endParaRPr>
          </a:p>
          <a:p>
            <a:pPr>
              <a:lnSpc>
                <a:spcPct val="100000"/>
              </a:lnSpc>
            </a:pPr>
            <a:endParaRPr b="0" lang="en-GB" sz="2600" spc="-1" strike="noStrike">
              <a:latin typeface="Arial"/>
            </a:endParaRPr>
          </a:p>
        </p:txBody>
      </p:sp>
      <p:pic>
        <p:nvPicPr>
          <p:cNvPr id="149" name="" descr=""/>
          <p:cNvPicPr/>
          <p:nvPr/>
        </p:nvPicPr>
        <p:blipFill>
          <a:blip r:embed="rId2"/>
          <a:srcRect l="27043" t="24932" r="23984" b="15399"/>
          <a:stretch/>
        </p:blipFill>
        <p:spPr>
          <a:xfrm rot="727200">
            <a:off x="5795640" y="1221120"/>
            <a:ext cx="3930840" cy="2692800"/>
          </a:xfrm>
          <a:prstGeom prst="rect">
            <a:avLst/>
          </a:prstGeom>
          <a:ln>
            <a:noFill/>
          </a:ln>
        </p:spPr>
      </p:pic>
      <p:sp>
        <p:nvSpPr>
          <p:cNvPr id="150" name="CustomShape 3"/>
          <p:cNvSpPr/>
          <p:nvPr/>
        </p:nvSpPr>
        <p:spPr>
          <a:xfrm rot="684000">
            <a:off x="7223760" y="4205880"/>
            <a:ext cx="2559600" cy="354960"/>
          </a:xfrm>
          <a:prstGeom prst="rect">
            <a:avLst/>
          </a:prstGeom>
          <a:noFill/>
          <a:ln>
            <a:solidFill>
              <a:srgbClr val="000000"/>
            </a:solid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Source Sans Pro"/>
                <a:ea typeface="DejaVu Sans"/>
              </a:rPr>
              <a:t>Click the picture</a:t>
            </a:r>
            <a:endParaRPr b="0" lang="en-GB" sz="18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The Tri-cable Gondola Detachable (DTG)</a:t>
            </a:r>
            <a:endParaRPr b="0" lang="en-GB" sz="3200" spc="-1" strike="noStrike">
              <a:latin typeface="Arial"/>
            </a:endParaRPr>
          </a:p>
        </p:txBody>
      </p:sp>
      <p:sp>
        <p:nvSpPr>
          <p:cNvPr id="152"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GB" sz="2600" spc="-1" strike="noStrike">
                <a:solidFill>
                  <a:srgbClr val="1c1c1c"/>
                </a:solidFill>
                <a:latin typeface="Source Sans Pro Semibold"/>
                <a:ea typeface="DejaVu Sans"/>
              </a:rPr>
              <a:t>The Highlights:</a:t>
            </a:r>
            <a:endParaRPr b="0" lang="en-GB" sz="26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Speed up to 8.5 m/s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Transport capacity up to 5,500</a:t>
            </a:r>
            <a:br/>
            <a:r>
              <a:rPr b="0" lang="en-GB" sz="2200" spc="-1" strike="noStrike">
                <a:solidFill>
                  <a:srgbClr val="1c1c1c"/>
                </a:solidFill>
                <a:latin typeface="Source Sans Pro Light"/>
                <a:ea typeface="DejaVu Sans"/>
              </a:rPr>
              <a:t> passengers per hour and direction</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Utmost availability</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Top comfort and safety</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Needs less wowers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Can go high over the ground</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The cables can stay longer and needs less energy</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Impressive Construction for a touristic highlight</a:t>
            </a:r>
            <a:endParaRPr b="0" lang="en-GB" sz="2200" spc="-1" strike="noStrike">
              <a:latin typeface="Arial"/>
            </a:endParaRPr>
          </a:p>
          <a:p>
            <a:pPr>
              <a:lnSpc>
                <a:spcPct val="100000"/>
              </a:lnSpc>
            </a:pPr>
            <a:r>
              <a:rPr b="1" lang="en-GB" sz="2600" spc="-1" strike="noStrike">
                <a:solidFill>
                  <a:srgbClr val="1c1c1c"/>
                </a:solidFill>
                <a:latin typeface="Source Sans Pro Semibold"/>
                <a:ea typeface="DejaVu Sans"/>
              </a:rPr>
              <a:t>More Information: </a:t>
            </a:r>
            <a:r>
              <a:rPr b="1" lang="en-GB" sz="2600" spc="-1" strike="noStrike" u="sng">
                <a:solidFill>
                  <a:srgbClr val="0000ff"/>
                </a:solidFill>
                <a:uFillTx/>
                <a:latin typeface="Source Sans Pro Semibold"/>
                <a:ea typeface="DejaVu Sans"/>
                <a:hlinkClick r:id="rId1"/>
              </a:rPr>
              <a:t>https://www.doppelmayr.com/products/3s-gondola-lift/</a:t>
            </a:r>
            <a:endParaRPr b="0" lang="en-GB" sz="2600" spc="-1" strike="noStrike">
              <a:latin typeface="Arial"/>
            </a:endParaRPr>
          </a:p>
        </p:txBody>
      </p:sp>
      <p:pic>
        <p:nvPicPr>
          <p:cNvPr id="153" name="" descr=""/>
          <p:cNvPicPr/>
          <p:nvPr/>
        </p:nvPicPr>
        <p:blipFill>
          <a:blip r:embed="rId2"/>
          <a:srcRect l="12704" t="30651" r="34692" b="16134"/>
          <a:stretch/>
        </p:blipFill>
        <p:spPr>
          <a:xfrm rot="666000">
            <a:off x="5801040" y="1979280"/>
            <a:ext cx="4073040" cy="2316960"/>
          </a:xfrm>
          <a:prstGeom prst="rect">
            <a:avLst/>
          </a:prstGeom>
          <a:ln>
            <a:noFill/>
          </a:ln>
        </p:spPr>
      </p:pic>
      <p:sp>
        <p:nvSpPr>
          <p:cNvPr id="154" name="CustomShape 3"/>
          <p:cNvSpPr/>
          <p:nvPr/>
        </p:nvSpPr>
        <p:spPr>
          <a:xfrm>
            <a:off x="6035040" y="4297680"/>
            <a:ext cx="3108240" cy="6202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Source Sans Pro"/>
                <a:ea typeface="DejaVu Sans"/>
              </a:rPr>
              <a:t>Click for the video</a:t>
            </a:r>
            <a:br/>
            <a:endParaRPr b="0" lang="en-GB"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Points to discuss</a:t>
            </a:r>
            <a:endParaRPr b="0" lang="en-GB" sz="3200" spc="-1" strike="noStrike">
              <a:latin typeface="Arial"/>
            </a:endParaRPr>
          </a:p>
        </p:txBody>
      </p:sp>
      <p:sp>
        <p:nvSpPr>
          <p:cNvPr id="156"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The TDG will be a touristic highlight. It is most modern system and the most powerful.</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The speed and the transport capacity of the MDG is only less then 20 % lower, but it will be much cheaper and it is more easy to make stations in between. </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For a whole cable-car system around Lake Toba it is better, just to have one system. It is then more easy to maintenance. The training of the operators is more easy and also to keep the spare-parts.</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But for the cable-car from Silangit to Meat and from Tomok to Siulakhosa maybe the TDG is more impressive for the Marketing. </a:t>
            </a:r>
            <a:endParaRPr b="0" lang="en-GB" sz="26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To create a big thing, never done in the world</a:t>
            </a:r>
            <a:endParaRPr b="0" lang="en-GB" sz="3200" spc="-1" strike="noStrike">
              <a:latin typeface="Arial"/>
            </a:endParaRPr>
          </a:p>
        </p:txBody>
      </p:sp>
      <p:sp>
        <p:nvSpPr>
          <p:cNvPr id="158"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Each of the 350 Towers of the Cable Car System is getting a hotel or Restaurant or Villa or Lapo Tuak or……</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The right to built the tower is getting sold to the investors. They have to built it in a fixed time and with the standards which the Cable Car needs</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One cabin belongs to the building and this stop at each turnaround on the roof.</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All 107 km of Cablecars are getting built in one year</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The Tourism starts then directly with full power!</a:t>
            </a:r>
            <a:endParaRPr b="0" lang="en-GB" sz="26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Built in a Privat Public Partnership</a:t>
            </a:r>
            <a:endParaRPr b="0" lang="en-GB" sz="3200" spc="-1" strike="noStrike">
              <a:latin typeface="Arial"/>
            </a:endParaRPr>
          </a:p>
        </p:txBody>
      </p:sp>
      <p:sp>
        <p:nvSpPr>
          <p:cNvPr id="160"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GB" sz="2600" spc="-1" strike="noStrike">
                <a:solidFill>
                  <a:srgbClr val="1c1c1c"/>
                </a:solidFill>
                <a:latin typeface="Source Sans Pro Semibold"/>
                <a:ea typeface="DejaVu Sans"/>
              </a:rPr>
              <a:t>To develop Lake Toba as a touristic ecologic hotspot it needs a sustainable transport system.</a:t>
            </a:r>
            <a:endParaRPr b="0" lang="en-GB" sz="2600" spc="-1" strike="noStrike">
              <a:latin typeface="Arial"/>
            </a:endParaRPr>
          </a:p>
          <a:p>
            <a:pPr>
              <a:lnSpc>
                <a:spcPct val="100000"/>
              </a:lnSpc>
              <a:spcAft>
                <a:spcPts val="1142"/>
              </a:spcAft>
            </a:pPr>
            <a:r>
              <a:rPr b="1" lang="en-GB" sz="2600" spc="-1" strike="noStrike">
                <a:solidFill>
                  <a:srgbClr val="1c1c1c"/>
                </a:solidFill>
                <a:latin typeface="Source Sans Pro Semibold"/>
                <a:ea typeface="DejaVu Sans"/>
              </a:rPr>
              <a:t>Because Cable- cars are efficient to operate it is cheaper than roads. Also for the user it is more comfortable and they will pay for it. The investments in roads and parking spaces can go from the Government to buy shares from the to founding PT. LakeTobaTransport.</a:t>
            </a:r>
            <a:endParaRPr b="0" lang="en-GB" sz="2600" spc="-1" strike="noStrike">
              <a:latin typeface="Arial"/>
            </a:endParaRPr>
          </a:p>
          <a:p>
            <a:pPr>
              <a:lnSpc>
                <a:spcPct val="100000"/>
              </a:lnSpc>
              <a:spcAft>
                <a:spcPts val="1142"/>
              </a:spcAft>
            </a:pPr>
            <a:r>
              <a:rPr b="1" lang="en-GB" sz="2600" spc="-1" strike="noStrike">
                <a:solidFill>
                  <a:srgbClr val="1c1c1c"/>
                </a:solidFill>
                <a:latin typeface="Source Sans Pro Semibold"/>
                <a:ea typeface="DejaVu Sans"/>
              </a:rPr>
              <a:t>The PT.LTT has been structured as a Business and Investment case. It will be a shareholder company, where only people, they are connected to the area, can buy shares. They have to live at Lake Toba or their origin is from there. The profit will be limited, the rest has to stay in the company for further investments. </a:t>
            </a:r>
            <a:endParaRPr b="0" lang="en-GB" sz="26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Turnaround of the PT.LTT</a:t>
            </a:r>
            <a:endParaRPr b="0" lang="en-GB" sz="3200" spc="-1" strike="noStrike">
              <a:latin typeface="Arial"/>
            </a:endParaRPr>
          </a:p>
        </p:txBody>
      </p:sp>
      <p:pic>
        <p:nvPicPr>
          <p:cNvPr id="162" name="" descr=""/>
          <p:cNvPicPr/>
          <p:nvPr/>
        </p:nvPicPr>
        <p:blipFill>
          <a:blip r:embed="rId1"/>
          <a:srcRect l="4793" t="22173" r="55654" b="19216"/>
          <a:stretch/>
        </p:blipFill>
        <p:spPr>
          <a:xfrm>
            <a:off x="4554360" y="1554480"/>
            <a:ext cx="5046120" cy="4754160"/>
          </a:xfrm>
          <a:prstGeom prst="rect">
            <a:avLst/>
          </a:prstGeom>
          <a:ln>
            <a:noFill/>
          </a:ln>
        </p:spPr>
      </p:pic>
      <p:sp>
        <p:nvSpPr>
          <p:cNvPr id="163" name="CustomShape 2"/>
          <p:cNvSpPr/>
          <p:nvPr/>
        </p:nvSpPr>
        <p:spPr>
          <a:xfrm>
            <a:off x="182880" y="1645920"/>
            <a:ext cx="4296960" cy="513072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Source Sans Pro"/>
                <a:ea typeface="DejaVu Sans"/>
              </a:rPr>
              <a:t>Just a absolutely first planning.</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We go for a pricing which is adapted from the skiing areas.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A lot of locals will use the cable car system each day. Especially students and employees, they have to go to work or school.</a:t>
            </a:r>
            <a:br/>
            <a:br/>
            <a:r>
              <a:rPr b="0" lang="en-GB" sz="1800" spc="-1" strike="noStrike">
                <a:solidFill>
                  <a:srgbClr val="000000"/>
                </a:solidFill>
                <a:latin typeface="Source Sans Pro"/>
                <a:ea typeface="DejaVu Sans"/>
              </a:rPr>
              <a:t>The most tourists from Jakarta will buy then the daily tickets. We just go for numbers, what we think, what will be after the whole system is running.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In the calculation the last three 000 are cut. We think a turnaround of 700 Billion Rp is possible. </a:t>
            </a:r>
            <a:endParaRPr b="0" lang="en-GB" sz="18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Costs of Installation the Cable Car system</a:t>
            </a:r>
            <a:endParaRPr b="0" lang="en-GB" sz="3200" spc="-1" strike="noStrike">
              <a:latin typeface="Arial"/>
            </a:endParaRPr>
          </a:p>
        </p:txBody>
      </p:sp>
      <p:sp>
        <p:nvSpPr>
          <p:cNvPr id="165"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GB" sz="2600" spc="-1" strike="noStrike">
                <a:solidFill>
                  <a:srgbClr val="1c1c1c"/>
                </a:solidFill>
                <a:latin typeface="Source Sans Pro Semibold"/>
                <a:ea typeface="DejaVu Sans"/>
              </a:rPr>
              <a:t>It is difficult to give here numbers. The TGD system is arround 2,5 times more expensive then the MGD. There is a good article about this theme from </a:t>
            </a:r>
            <a:r>
              <a:rPr b="1" lang="en-GB" sz="2600" spc="-1" strike="noStrike" u="sng">
                <a:solidFill>
                  <a:srgbClr val="0000ff"/>
                </a:solidFill>
                <a:uFillTx/>
                <a:latin typeface="Source Sans Pro Semibold"/>
                <a:ea typeface="DejaVu Sans"/>
                <a:hlinkClick r:id="rId1"/>
              </a:rPr>
              <a:t>Makkah</a:t>
            </a:r>
            <a:r>
              <a:rPr b="1" lang="en-GB" sz="2600" spc="-1" strike="noStrike">
                <a:solidFill>
                  <a:srgbClr val="1c1c1c"/>
                </a:solidFill>
                <a:latin typeface="Source Sans Pro Semibold"/>
                <a:ea typeface="DejaVu Sans"/>
              </a:rPr>
              <a:t>. It also show that the return of Investment take by MGD take around 6 years and for an TGD over 20 years. </a:t>
            </a:r>
            <a:endParaRPr b="0" lang="en-GB" sz="2600" spc="-1" strike="noStrike">
              <a:latin typeface="Arial"/>
            </a:endParaRPr>
          </a:p>
          <a:p>
            <a:pPr>
              <a:lnSpc>
                <a:spcPct val="100000"/>
              </a:lnSpc>
              <a:spcAft>
                <a:spcPts val="1142"/>
              </a:spcAft>
            </a:pPr>
            <a:r>
              <a:rPr b="1" lang="en-GB" sz="2600" spc="-1" strike="noStrike">
                <a:solidFill>
                  <a:srgbClr val="1c1c1c"/>
                </a:solidFill>
                <a:latin typeface="Source Sans Pro Semibold"/>
                <a:ea typeface="DejaVu Sans"/>
              </a:rPr>
              <a:t>The costs to built the 110 km MGD will be at least 5 Trillion Rp. The costs can be reduced, when the towers and the cabins are getting produced in a local workshop.</a:t>
            </a:r>
            <a:endParaRPr b="0" lang="en-GB" sz="2600" spc="-1" strike="noStrike">
              <a:latin typeface="Arial"/>
            </a:endParaRPr>
          </a:p>
          <a:p>
            <a:pPr>
              <a:lnSpc>
                <a:spcPct val="100000"/>
              </a:lnSpc>
              <a:spcAft>
                <a:spcPts val="1142"/>
              </a:spcAft>
            </a:pPr>
            <a:r>
              <a:rPr b="1" lang="en-GB" sz="2600" spc="-1" strike="noStrike">
                <a:solidFill>
                  <a:srgbClr val="1c1c1c"/>
                </a:solidFill>
                <a:latin typeface="Source Sans Pro Semibold"/>
                <a:ea typeface="DejaVu Sans"/>
              </a:rPr>
              <a:t>Or the towers are getting Buildings and getting sold.</a:t>
            </a:r>
            <a:endParaRPr b="0" lang="en-GB" sz="26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360000" y="3330000"/>
            <a:ext cx="9359280" cy="899280"/>
          </a:xfrm>
          <a:prstGeom prst="rect">
            <a:avLst/>
          </a:prstGeom>
          <a:noFill/>
          <a:ln>
            <a:noFill/>
          </a:ln>
        </p:spPr>
        <p:style>
          <a:lnRef idx="0"/>
          <a:fillRef idx="0"/>
          <a:effectRef idx="0"/>
          <a:fontRef idx="minor"/>
        </p:style>
      </p:sp>
      <p:pic>
        <p:nvPicPr>
          <p:cNvPr id="124" name="" descr=""/>
          <p:cNvPicPr/>
          <p:nvPr/>
        </p:nvPicPr>
        <p:blipFill>
          <a:blip r:embed="rId1"/>
          <a:srcRect l="5265" t="18477" r="38497" b="7345"/>
          <a:stretch/>
        </p:blipFill>
        <p:spPr>
          <a:xfrm>
            <a:off x="91440" y="47160"/>
            <a:ext cx="9966600" cy="739440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Cost details for the Equipment</a:t>
            </a:r>
            <a:endParaRPr b="0" lang="en-GB" sz="3200" spc="-1" strike="noStrike">
              <a:latin typeface="Arial"/>
            </a:endParaRPr>
          </a:p>
        </p:txBody>
      </p:sp>
      <p:pic>
        <p:nvPicPr>
          <p:cNvPr id="167" name="" descr=""/>
          <p:cNvPicPr/>
          <p:nvPr/>
        </p:nvPicPr>
        <p:blipFill>
          <a:blip r:embed="rId1"/>
          <a:srcRect l="25680" t="43661" r="21577" b="0"/>
          <a:stretch/>
        </p:blipFill>
        <p:spPr>
          <a:xfrm>
            <a:off x="186480" y="2377440"/>
            <a:ext cx="7127640" cy="4281840"/>
          </a:xfrm>
          <a:prstGeom prst="rect">
            <a:avLst/>
          </a:prstGeom>
          <a:ln>
            <a:noFill/>
          </a:ln>
        </p:spPr>
      </p:pic>
      <p:sp>
        <p:nvSpPr>
          <p:cNvPr id="168" name="CustomShape 2"/>
          <p:cNvSpPr/>
          <p:nvPr/>
        </p:nvSpPr>
        <p:spPr>
          <a:xfrm>
            <a:off x="457200" y="1554480"/>
            <a:ext cx="7680240" cy="8856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Source Sans Pro"/>
                <a:ea typeface="DejaVu Sans"/>
              </a:rPr>
              <a:t>Here are some cost details from a Project in Sweden to built an MGD with 3,3 km. Exactly it can be seen, that the highest costs are for the cabins and Towers.</a:t>
            </a:r>
            <a:endParaRPr b="0" lang="en-GB" sz="1800" spc="-1" strike="noStrike">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Try of Calculation of the Investment costs</a:t>
            </a:r>
            <a:endParaRPr b="0" lang="en-GB" sz="3200" spc="-1" strike="noStrike">
              <a:latin typeface="Arial"/>
            </a:endParaRPr>
          </a:p>
        </p:txBody>
      </p:sp>
      <p:sp>
        <p:nvSpPr>
          <p:cNvPr id="170" name="CustomShape 2"/>
          <p:cNvSpPr/>
          <p:nvPr/>
        </p:nvSpPr>
        <p:spPr>
          <a:xfrm>
            <a:off x="3657600" y="1463040"/>
            <a:ext cx="6125760" cy="327348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Source Sans Pro"/>
                <a:ea typeface="DejaVu Sans"/>
              </a:rPr>
              <a:t>We took here the prices from the project of Schweden from 2017. </a:t>
            </a:r>
            <a:br/>
            <a:br/>
            <a:r>
              <a:rPr b="0" lang="en-GB" sz="1800" spc="-1" strike="noStrike">
                <a:solidFill>
                  <a:srgbClr val="000000"/>
                </a:solidFill>
                <a:latin typeface="Source Sans Pro"/>
                <a:ea typeface="DejaVu Sans"/>
              </a:rPr>
              <a:t>Not included are the costs for the Land.</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It is just a calculation to get numbers. Just to get on a way to a due diligence.</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The cost of all will be around 5 Trillion Rp.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It can be reduced to Zero, when one Building is getting sold for 14 Billion</a:t>
            </a:r>
            <a:endParaRPr b="0" lang="en-GB" sz="1800" spc="-1" strike="noStrike">
              <a:latin typeface="Arial"/>
            </a:endParaRPr>
          </a:p>
        </p:txBody>
      </p:sp>
      <p:pic>
        <p:nvPicPr>
          <p:cNvPr id="171" name="" descr=""/>
          <p:cNvPicPr/>
          <p:nvPr/>
        </p:nvPicPr>
        <p:blipFill>
          <a:blip r:embed="rId1"/>
          <a:srcRect l="4533" t="20976" r="61002" b="0"/>
          <a:stretch/>
        </p:blipFill>
        <p:spPr>
          <a:xfrm>
            <a:off x="360" y="1188720"/>
            <a:ext cx="3474000" cy="557748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Turnarround</a:t>
            </a:r>
            <a:endParaRPr b="0" lang="en-GB" sz="3200" spc="-1" strike="noStrike">
              <a:latin typeface="Arial"/>
            </a:endParaRPr>
          </a:p>
        </p:txBody>
      </p:sp>
      <p:pic>
        <p:nvPicPr>
          <p:cNvPr id="173" name="" descr=""/>
          <p:cNvPicPr/>
          <p:nvPr/>
        </p:nvPicPr>
        <p:blipFill>
          <a:blip r:embed="rId1"/>
          <a:srcRect l="4382" t="19892" r="57163" b="17591"/>
          <a:stretch/>
        </p:blipFill>
        <p:spPr>
          <a:xfrm>
            <a:off x="-11520" y="1463040"/>
            <a:ext cx="4399560" cy="4937040"/>
          </a:xfrm>
          <a:prstGeom prst="rect">
            <a:avLst/>
          </a:prstGeom>
          <a:ln>
            <a:noFill/>
          </a:ln>
        </p:spPr>
      </p:pic>
      <p:sp>
        <p:nvSpPr>
          <p:cNvPr id="174" name="CustomShape 2"/>
          <p:cNvSpPr/>
          <p:nvPr/>
        </p:nvSpPr>
        <p:spPr>
          <a:xfrm>
            <a:off x="5120640" y="1645920"/>
            <a:ext cx="4571280" cy="433476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Source Sans Pro"/>
                <a:ea typeface="DejaVu Sans"/>
              </a:rPr>
              <a:t>We try to think to get numbers and prices for the customer.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For the locals they buy the year ticket we assume, that they will buy the ticket, because otherwise they have to stay for work or school in Pangururan. This they will save, if they use the cable car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For the prices for the tourists we take around 60 %, what they would spend in Europe for a service like this. </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The turnaround we get out here is 686 Billion/year</a:t>
            </a:r>
            <a:endParaRPr b="0" lang="en-GB" sz="18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Running costs</a:t>
            </a:r>
            <a:endParaRPr b="0" lang="en-GB" sz="3200" spc="-1" strike="noStrike">
              <a:latin typeface="Arial"/>
            </a:endParaRPr>
          </a:p>
        </p:txBody>
      </p:sp>
      <p:sp>
        <p:nvSpPr>
          <p:cNvPr id="176" name="CustomShape 2"/>
          <p:cNvSpPr/>
          <p:nvPr/>
        </p:nvSpPr>
        <p:spPr>
          <a:xfrm>
            <a:off x="5303520" y="1463040"/>
            <a:ext cx="4479840" cy="22122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latin typeface="Source Sans Pro"/>
                <a:ea typeface="DejaVu Sans"/>
              </a:rPr>
              <a:t>Even everything is getting bought from Doppelmayr, still the revenue is higher then the costs.</a:t>
            </a: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Even this calculation is 50 % wrong. </a:t>
            </a: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This can be.</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Source Sans Pro"/>
                <a:ea typeface="DejaVu Sans"/>
              </a:rPr>
              <a:t>It is just a first draft for discussion to see, if it is possible. </a:t>
            </a:r>
            <a:endParaRPr b="0" lang="en-GB" sz="1800" spc="-1" strike="noStrike">
              <a:latin typeface="Arial"/>
            </a:endParaRPr>
          </a:p>
        </p:txBody>
      </p:sp>
      <p:pic>
        <p:nvPicPr>
          <p:cNvPr id="177" name="" descr=""/>
          <p:cNvPicPr/>
          <p:nvPr/>
        </p:nvPicPr>
        <p:blipFill>
          <a:blip r:embed="rId1"/>
          <a:srcRect l="4358" t="24928" r="63898" b="17020"/>
          <a:stretch/>
        </p:blipFill>
        <p:spPr>
          <a:xfrm>
            <a:off x="274680" y="1463040"/>
            <a:ext cx="4978080" cy="5120280"/>
          </a:xfrm>
          <a:prstGeom prst="rect">
            <a:avLst/>
          </a:prstGeom>
          <a:ln>
            <a:noFill/>
          </a:ln>
        </p:spPr>
      </p:pic>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360000" y="360000"/>
            <a:ext cx="9359280" cy="899280"/>
          </a:xfrm>
          <a:prstGeom prst="rect">
            <a:avLst/>
          </a:prstGeom>
          <a:noFill/>
          <a:ln>
            <a:noFill/>
          </a:ln>
        </p:spPr>
        <p:style>
          <a:lnRef idx="0"/>
          <a:fillRef idx="0"/>
          <a:effectRef idx="0"/>
          <a:fontRef idx="minor"/>
        </p:style>
        <p:txBody>
          <a:bodyPr lIns="0" rIns="0" tIns="0" bIns="0" anchor="b"/>
          <a:p>
            <a:pPr>
              <a:lnSpc>
                <a:spcPct val="100000"/>
              </a:lnSpc>
            </a:pPr>
            <a:r>
              <a:rPr b="1" lang="en-GB" sz="3200" spc="-1" strike="noStrike">
                <a:solidFill>
                  <a:srgbClr val="ffffff"/>
                </a:solidFill>
                <a:latin typeface="Source Sans Pro Black"/>
                <a:ea typeface="DejaVu Sans"/>
              </a:rPr>
              <a:t>Why Cable Cars?</a:t>
            </a:r>
            <a:endParaRPr b="0" lang="en-GB" sz="3200" spc="-1" strike="noStrike">
              <a:latin typeface="Arial"/>
            </a:endParaRPr>
          </a:p>
        </p:txBody>
      </p:sp>
      <p:sp>
        <p:nvSpPr>
          <p:cNvPr id="126" name="CustomShape 2"/>
          <p:cNvSpPr/>
          <p:nvPr/>
        </p:nvSpPr>
        <p:spPr>
          <a:xfrm>
            <a:off x="360000" y="1980000"/>
            <a:ext cx="9179280" cy="4679280"/>
          </a:xfrm>
          <a:prstGeom prst="rect">
            <a:avLst/>
          </a:prstGeom>
          <a:noFill/>
          <a:ln>
            <a:noFill/>
          </a:ln>
        </p:spPr>
        <p:style>
          <a:lnRef idx="0"/>
          <a:fillRef idx="0"/>
          <a:effectRef idx="0"/>
          <a:fontRef idx="minor"/>
        </p:style>
        <p:txBody>
          <a:bodyPr lIns="0" rIns="0" tIns="0" bIns="0">
            <a:normAutofit/>
          </a:bodyPr>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Cheap and fast to built</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Specially perfect in areas with a lot of Erosion and mountains.</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Energy efficient</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Nearly noiseless</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A touristic adventure itself</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The safest transport system of the world</a:t>
            </a:r>
            <a:endParaRPr b="0" lang="en-GB" sz="2600" spc="-1" strike="noStrike">
              <a:latin typeface="Arial"/>
            </a:endParaRPr>
          </a:p>
          <a:p>
            <a:pPr marL="216000" indent="-215280">
              <a:lnSpc>
                <a:spcPct val="100000"/>
              </a:lnSpc>
              <a:spcAft>
                <a:spcPts val="1142"/>
              </a:spcAft>
              <a:buClr>
                <a:srgbClr val="000000"/>
              </a:buClr>
              <a:buSzPct val="45000"/>
              <a:buFont typeface="Wingdings" charset="2"/>
              <a:buChar char=""/>
            </a:pPr>
            <a:r>
              <a:rPr b="1" lang="en-GB" sz="2600" spc="-1" strike="noStrike">
                <a:solidFill>
                  <a:srgbClr val="1c1c1c"/>
                </a:solidFill>
                <a:latin typeface="Source Sans Pro Semibold"/>
                <a:ea typeface="DejaVu Sans"/>
              </a:rPr>
              <a:t>Multi porpuse:</a:t>
            </a:r>
            <a:endParaRPr b="0" lang="en-GB" sz="26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Tourists</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Local passenger</a:t>
            </a:r>
            <a:endParaRPr b="0" lang="en-GB" sz="2200" spc="-1" strike="noStrike">
              <a:latin typeface="Arial"/>
            </a:endParaRPr>
          </a:p>
          <a:p>
            <a:pPr lvl="1" marL="432000" indent="-215280">
              <a:lnSpc>
                <a:spcPct val="100000"/>
              </a:lnSpc>
              <a:spcAft>
                <a:spcPts val="1134"/>
              </a:spcAft>
              <a:buClr>
                <a:srgbClr val="000000"/>
              </a:buClr>
              <a:buSzPct val="45000"/>
              <a:buFont typeface="Wingdings" charset="2"/>
              <a:buChar char=""/>
            </a:pPr>
            <a:r>
              <a:rPr b="0" lang="en-GB" sz="2200" spc="-1" strike="noStrike">
                <a:solidFill>
                  <a:srgbClr val="1c1c1c"/>
                </a:solidFill>
                <a:latin typeface="Source Sans Pro Light"/>
                <a:ea typeface="DejaVu Sans"/>
              </a:rPr>
              <a:t>Transport of goods</a:t>
            </a:r>
            <a:endParaRPr b="0" lang="en-GB" sz="2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Government owned Company</a:t>
            </a:r>
            <a:endParaRPr b="0" lang="en-GB" sz="4400" spc="-1" strike="noStrike">
              <a:latin typeface="Arial"/>
            </a:endParaRPr>
          </a:p>
        </p:txBody>
      </p:sp>
      <p:sp>
        <p:nvSpPr>
          <p:cNvPr id="128" name="TextShape 2"/>
          <p:cNvSpPr txBox="1"/>
          <p:nvPr/>
        </p:nvSpPr>
        <p:spPr>
          <a:xfrm>
            <a:off x="504000" y="1681920"/>
            <a:ext cx="9072000" cy="4557960"/>
          </a:xfrm>
          <a:prstGeom prst="rect">
            <a:avLst/>
          </a:prstGeom>
          <a:noFill/>
          <a:ln>
            <a:noFill/>
          </a:ln>
        </p:spPr>
        <p:txBody>
          <a:bodyPr lIns="0" rIns="0" tIns="0" bIns="0" anchor="ctr"/>
          <a:p>
            <a:r>
              <a:rPr b="0" lang="en-GB" sz="3200" spc="-1" strike="noStrike">
                <a:latin typeface="Arial"/>
              </a:rPr>
              <a:t>The company can be owned by the Kapupaten of Samosir or by a several Kapupaten or by the BOPDT:</a:t>
            </a:r>
            <a:endParaRPr b="0" lang="en-GB" sz="3200" spc="-1" strike="noStrike">
              <a:latin typeface="Arial"/>
            </a:endParaRPr>
          </a:p>
          <a:p>
            <a:pPr marL="216000" indent="-216000">
              <a:buClr>
                <a:srgbClr val="000000"/>
              </a:buClr>
              <a:buSzPct val="45000"/>
              <a:buFont typeface="Wingdings" charset="2"/>
              <a:buChar char=""/>
            </a:pPr>
            <a:r>
              <a:rPr b="0" lang="en-GB" sz="3200" spc="-1" strike="noStrike">
                <a:latin typeface="Arial"/>
              </a:rPr>
              <a:t>It has to be a company and it has to be effective orientated</a:t>
            </a:r>
            <a:endParaRPr b="0" lang="en-GB" sz="3200" spc="-1" strike="noStrike">
              <a:latin typeface="Arial"/>
            </a:endParaRPr>
          </a:p>
          <a:p>
            <a:pPr marL="216000" indent="-216000">
              <a:buClr>
                <a:srgbClr val="000000"/>
              </a:buClr>
              <a:buSzPct val="45000"/>
              <a:buFont typeface="Wingdings" charset="2"/>
              <a:buChar char=""/>
            </a:pPr>
            <a:r>
              <a:rPr b="0" lang="en-GB" sz="3200" spc="-1" strike="noStrike">
                <a:latin typeface="Arial"/>
              </a:rPr>
              <a:t>It should be public owned, that not the financial interests of their owners are in front.</a:t>
            </a:r>
            <a:endParaRPr b="0" lang="en-GB" sz="3200" spc="-1" strike="noStrike">
              <a:latin typeface="Arial"/>
            </a:endParaRPr>
          </a:p>
          <a:p>
            <a:pPr marL="216000" indent="-216000">
              <a:buClr>
                <a:srgbClr val="000000"/>
              </a:buClr>
              <a:buSzPct val="45000"/>
              <a:buFont typeface="Wingdings" charset="2"/>
              <a:buChar char=""/>
            </a:pPr>
            <a:r>
              <a:rPr b="0" lang="en-GB" sz="3200" spc="-1" strike="noStrike">
                <a:latin typeface="Arial"/>
              </a:rPr>
              <a:t>The company has to serve the interests of the citizen</a:t>
            </a:r>
            <a:endParaRPr b="0" lang="en-GB" sz="3200" spc="-1" strike="noStrike">
              <a:latin typeface="Arial"/>
            </a:endParaRPr>
          </a:p>
          <a:p>
            <a:endParaRPr b="0" lang="en-GB" sz="32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The Investment</a:t>
            </a:r>
            <a:endParaRPr b="0" lang="en-GB" sz="4400" spc="-1" strike="noStrike">
              <a:latin typeface="Arial"/>
            </a:endParaRPr>
          </a:p>
        </p:txBody>
      </p:sp>
      <p:sp>
        <p:nvSpPr>
          <p:cNvPr id="130" name="TextShape 2"/>
          <p:cNvSpPr txBox="1"/>
          <p:nvPr/>
        </p:nvSpPr>
        <p:spPr>
          <a:xfrm>
            <a:off x="504000" y="1768680"/>
            <a:ext cx="907200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The Government can give a first financing to get an Administration and a planning done. This should be enough to run the planning activities for one year.</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In the first three month after the founding the captital has to be aquired from the companies and people, they want to buy the right to be a tower. </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It is planned to get out of selling the right to built a tower the whole cable car system can be financed.</a:t>
            </a:r>
            <a:endParaRPr b="0" lang="en-GB" sz="3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The auction to sell the right of Building a tower</a:t>
            </a:r>
            <a:endParaRPr b="0" lang="en-GB" sz="4400" spc="-1" strike="noStrike">
              <a:latin typeface="Arial"/>
            </a:endParaRPr>
          </a:p>
        </p:txBody>
      </p:sp>
      <p:sp>
        <p:nvSpPr>
          <p:cNvPr id="132" name="TextShape 2"/>
          <p:cNvSpPr txBox="1"/>
          <p:nvPr/>
        </p:nvSpPr>
        <p:spPr>
          <a:xfrm>
            <a:off x="504000" y="1768680"/>
            <a:ext cx="907200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The cable car needs around 350 towers. This places are getting sold (maybe only for 99 years, if this is a selling not fit with the law) to private investors. They have to make a building which can carry on top the tower for the cable car. Each building must have a special high, what the cable car needs. On each building is an access to the cable car. </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 auction must be well prepared with a good website, video presentation and all the benefits, which the investor has.</a:t>
            </a:r>
            <a:endParaRPr b="0" lang="en-GB" sz="32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The preparation of the auction</a:t>
            </a:r>
            <a:endParaRPr b="0" lang="en-GB" sz="4400" spc="-1" strike="noStrike">
              <a:latin typeface="Arial"/>
            </a:endParaRPr>
          </a:p>
        </p:txBody>
      </p:sp>
      <p:sp>
        <p:nvSpPr>
          <p:cNvPr id="134" name="TextShape 2"/>
          <p:cNvSpPr txBox="1"/>
          <p:nvPr/>
        </p:nvSpPr>
        <p:spPr>
          <a:xfrm>
            <a:off x="504000" y="1768680"/>
            <a:ext cx="907200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A student group fromm the organization AMATI come to Silimalombu. They can prepare the auction in the next month.</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Doppelmayr/Garavanta can make a first planning of the cable cars and where the towers have to be and which high they need at which place</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 idea of the 110 km cable car at Lake Toba has to be published through all channels to get the investors hot to bid for the right.</a:t>
            </a:r>
            <a:endParaRPr b="0" lang="en-GB" sz="32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The advantages for the investors</a:t>
            </a:r>
            <a:endParaRPr b="0" lang="en-GB" sz="4400" spc="-1" strike="noStrike">
              <a:latin typeface="Arial"/>
            </a:endParaRPr>
          </a:p>
        </p:txBody>
      </p:sp>
      <p:sp>
        <p:nvSpPr>
          <p:cNvPr id="136" name="TextShape 2"/>
          <p:cNvSpPr txBox="1"/>
          <p:nvPr/>
        </p:nvSpPr>
        <p:spPr>
          <a:xfrm>
            <a:off x="504000" y="1768680"/>
            <a:ext cx="907200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They have a direct access on the top of their building to a cable car to the international airport in Silangit.</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 place is reachable for all the customers after the cable car is running very easy. It is nearly a guarantee, that each Business will running there.</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They will be then in a centre of a new developing place. Around each tower a development will go on. Each tower is equipped a land of 2000 sqm ???around. </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They get one cabin, which park on their house and they can design this cabin like they want. Scheduled bookings for the cabin can be made.</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Each investor get 10 cards for lifetime usage of the cable car system. </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They are getting member of the board of Supervisors for the cable car company.</a:t>
            </a:r>
            <a:endParaRPr b="0" lang="en-GB" sz="32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504000" y="301320"/>
            <a:ext cx="9072000" cy="1261800"/>
          </a:xfrm>
          <a:prstGeom prst="rect">
            <a:avLst/>
          </a:prstGeom>
          <a:noFill/>
          <a:ln>
            <a:noFill/>
          </a:ln>
        </p:spPr>
        <p:txBody>
          <a:bodyPr lIns="0" rIns="0" tIns="0" bIns="0" anchor="ctr"/>
          <a:p>
            <a:pPr algn="ctr"/>
            <a:r>
              <a:rPr b="0" lang="en-GB" sz="4400" spc="-1" strike="noStrike">
                <a:latin typeface="Arial"/>
              </a:rPr>
              <a:t>The Land Aquiring</a:t>
            </a:r>
            <a:endParaRPr b="0" lang="en-GB" sz="4400" spc="-1" strike="noStrike">
              <a:latin typeface="Arial"/>
            </a:endParaRPr>
          </a:p>
        </p:txBody>
      </p:sp>
      <p:sp>
        <p:nvSpPr>
          <p:cNvPr id="138" name="TextShape 2"/>
          <p:cNvSpPr txBox="1"/>
          <p:nvPr/>
        </p:nvSpPr>
        <p:spPr>
          <a:xfrm>
            <a:off x="504000" y="1768680"/>
            <a:ext cx="907200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The cable car system is a public transport system. It has public interest. For this the government can take the land by paying the usual price per square meter </a:t>
            </a:r>
            <a:endParaRPr b="0" lang="en-GB" sz="3200" spc="-1" strike="noStrike">
              <a:latin typeface="Arial"/>
            </a:endParaRPr>
          </a:p>
          <a:p>
            <a:pPr marL="432000" indent="-324000">
              <a:spcBef>
                <a:spcPts val="1417"/>
              </a:spcBef>
              <a:buClr>
                <a:srgbClr val="000000"/>
              </a:buClr>
              <a:buSzPct val="45000"/>
              <a:buFont typeface="Wingdings" charset="2"/>
              <a:buChar char=""/>
            </a:pPr>
            <a:r>
              <a:rPr b="0" lang="en-GB" sz="3200" spc="-1" strike="noStrike">
                <a:latin typeface="Arial"/>
              </a:rPr>
              <a:t>In this case the landowner don’t need to sell the land, if he himself want to built the tower under the same conditions like the investors. In this case, he has to declare this in between of 4 weeks, before the auction starts. </a:t>
            </a:r>
            <a:endParaRPr b="0" lang="en-GB" sz="32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8647</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2021-02-22T10:56:51Z</dcterms:created>
  <dc:creator/>
  <dc:description/>
  <dc:language>en-US</dc:language>
  <cp:lastModifiedBy/>
  <dcterms:modified xsi:type="dcterms:W3CDTF">2021-03-28T13:24:46Z</dcterms:modified>
  <cp:revision>9</cp:revision>
  <dc:subject/>
  <dc:title>Alizarin</dc:title>
</cp:coreProperties>
</file>